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3" r:id="rId2"/>
  </p:sldMasterIdLst>
  <p:notesMasterIdLst>
    <p:notesMasterId r:id="rId60"/>
  </p:notesMasterIdLst>
  <p:handoutMasterIdLst>
    <p:handoutMasterId r:id="rId61"/>
  </p:handoutMasterIdLst>
  <p:sldIdLst>
    <p:sldId id="577" r:id="rId3"/>
    <p:sldId id="579" r:id="rId4"/>
    <p:sldId id="708" r:id="rId5"/>
    <p:sldId id="709" r:id="rId6"/>
    <p:sldId id="573" r:id="rId7"/>
    <p:sldId id="574" r:id="rId8"/>
    <p:sldId id="575" r:id="rId9"/>
    <p:sldId id="712" r:id="rId10"/>
    <p:sldId id="568" r:id="rId11"/>
    <p:sldId id="682" r:id="rId12"/>
    <p:sldId id="684" r:id="rId13"/>
    <p:sldId id="696" r:id="rId14"/>
    <p:sldId id="706" r:id="rId15"/>
    <p:sldId id="582" r:id="rId16"/>
    <p:sldId id="635" r:id="rId17"/>
    <p:sldId id="584" r:id="rId18"/>
    <p:sldId id="585" r:id="rId19"/>
    <p:sldId id="586" r:id="rId20"/>
    <p:sldId id="633" r:id="rId21"/>
    <p:sldId id="588" r:id="rId22"/>
    <p:sldId id="702" r:id="rId23"/>
    <p:sldId id="650" r:id="rId24"/>
    <p:sldId id="652" r:id="rId25"/>
    <p:sldId id="653" r:id="rId26"/>
    <p:sldId id="651" r:id="rId27"/>
    <p:sldId id="707" r:id="rId28"/>
    <p:sldId id="654" r:id="rId29"/>
    <p:sldId id="655" r:id="rId30"/>
    <p:sldId id="656" r:id="rId31"/>
    <p:sldId id="703" r:id="rId32"/>
    <p:sldId id="589" r:id="rId33"/>
    <p:sldId id="711" r:id="rId34"/>
    <p:sldId id="699" r:id="rId35"/>
    <p:sldId id="697" r:id="rId36"/>
    <p:sldId id="676" r:id="rId37"/>
    <p:sldId id="677" r:id="rId38"/>
    <p:sldId id="678" r:id="rId39"/>
    <p:sldId id="595" r:id="rId40"/>
    <p:sldId id="710" r:id="rId41"/>
    <p:sldId id="704" r:id="rId42"/>
    <p:sldId id="674" r:id="rId43"/>
    <p:sldId id="670" r:id="rId44"/>
    <p:sldId id="671" r:id="rId45"/>
    <p:sldId id="672" r:id="rId46"/>
    <p:sldId id="687" r:id="rId47"/>
    <p:sldId id="689" r:id="rId48"/>
    <p:sldId id="693" r:id="rId49"/>
    <p:sldId id="694" r:id="rId50"/>
    <p:sldId id="695" r:id="rId51"/>
    <p:sldId id="705" r:id="rId52"/>
    <p:sldId id="700" r:id="rId53"/>
    <p:sldId id="667" r:id="rId54"/>
    <p:sldId id="646" r:id="rId55"/>
    <p:sldId id="661" r:id="rId56"/>
    <p:sldId id="663" r:id="rId57"/>
    <p:sldId id="664" r:id="rId58"/>
    <p:sldId id="665" r:id="rId59"/>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577"/>
            <p14:sldId id="579"/>
            <p14:sldId id="708"/>
            <p14:sldId id="709"/>
            <p14:sldId id="573"/>
            <p14:sldId id="574"/>
            <p14:sldId id="575"/>
            <p14:sldId id="712"/>
            <p14:sldId id="568"/>
            <p14:sldId id="682"/>
            <p14:sldId id="684"/>
            <p14:sldId id="696"/>
            <p14:sldId id="706"/>
            <p14:sldId id="582"/>
            <p14:sldId id="635"/>
            <p14:sldId id="584"/>
            <p14:sldId id="585"/>
            <p14:sldId id="586"/>
            <p14:sldId id="633"/>
            <p14:sldId id="588"/>
            <p14:sldId id="702"/>
            <p14:sldId id="650"/>
            <p14:sldId id="652"/>
            <p14:sldId id="653"/>
            <p14:sldId id="651"/>
            <p14:sldId id="707"/>
            <p14:sldId id="654"/>
            <p14:sldId id="655"/>
            <p14:sldId id="656"/>
            <p14:sldId id="703"/>
            <p14:sldId id="589"/>
            <p14:sldId id="711"/>
            <p14:sldId id="699"/>
            <p14:sldId id="697"/>
            <p14:sldId id="676"/>
            <p14:sldId id="677"/>
            <p14:sldId id="678"/>
            <p14:sldId id="595"/>
            <p14:sldId id="710"/>
            <p14:sldId id="704"/>
            <p14:sldId id="674"/>
            <p14:sldId id="670"/>
            <p14:sldId id="671"/>
            <p14:sldId id="672"/>
            <p14:sldId id="687"/>
            <p14:sldId id="689"/>
            <p14:sldId id="693"/>
            <p14:sldId id="694"/>
            <p14:sldId id="695"/>
            <p14:sldId id="705"/>
            <p14:sldId id="700"/>
            <p14:sldId id="667"/>
            <p14:sldId id="646"/>
            <p14:sldId id="661"/>
            <p14:sldId id="663"/>
            <p14:sldId id="664"/>
            <p14:sldId id="665"/>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54" userDrawn="1">
          <p15:clr>
            <a:srgbClr val="A4A3A4"/>
          </p15:clr>
        </p15:guide>
        <p15:guide id="4" pos="5602" userDrawn="1">
          <p15:clr>
            <a:srgbClr val="A4A3A4"/>
          </p15:clr>
        </p15:guide>
        <p15:guide id="5" orient="horz" pos="451">
          <p15:clr>
            <a:srgbClr val="A4A3A4"/>
          </p15:clr>
        </p15:guide>
        <p15:guide id="6" pos="378">
          <p15:clr>
            <a:srgbClr val="A4A3A4"/>
          </p15:clr>
        </p15:guide>
        <p15:guide id="7" orient="horz">
          <p15:clr>
            <a:srgbClr val="A4A3A4"/>
          </p15:clr>
        </p15:guide>
        <p15:guide id="8" pos="57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Regine Brandtner" initials="RB" lastIdx="2" clrIdx="1"/>
  <p:cmAuthor id="3" name="profilinstaller" initials="p" lastIdx="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A86"/>
    <a:srgbClr val="F8B44F"/>
    <a:srgbClr val="CDB987"/>
    <a:srgbClr val="E5FF65"/>
    <a:srgbClr val="FF40FF"/>
    <a:srgbClr val="9F9FFF"/>
    <a:srgbClr val="51BED1"/>
    <a:srgbClr val="005BF9"/>
    <a:srgbClr val="BBE0E3"/>
    <a:srgbClr val="F1A6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333" autoAdjust="0"/>
    <p:restoredTop sz="90024" autoAdjust="0"/>
  </p:normalViewPr>
  <p:slideViewPr>
    <p:cSldViewPr>
      <p:cViewPr varScale="1">
        <p:scale>
          <a:sx n="97" d="100"/>
          <a:sy n="97" d="100"/>
        </p:scale>
        <p:origin x="828" y="72"/>
      </p:cViewPr>
      <p:guideLst>
        <p:guide orient="horz" pos="380"/>
        <p:guide pos="2880"/>
        <p:guide orient="horz" pos="754"/>
        <p:guide pos="5602"/>
        <p:guide orient="horz" pos="451"/>
        <p:guide pos="378"/>
        <p:guide orient="horz"/>
        <p:guide pos="5760"/>
      </p:guideLst>
    </p:cSldViewPr>
  </p:slideViewPr>
  <p:outlineViewPr>
    <p:cViewPr>
      <p:scale>
        <a:sx n="33" d="100"/>
        <a:sy n="33" d="100"/>
      </p:scale>
      <p:origin x="0" y="0"/>
    </p:cViewPr>
  </p:outlineViewPr>
  <p:notesTextViewPr>
    <p:cViewPr>
      <p:scale>
        <a:sx n="120" d="100"/>
        <a:sy n="120" d="100"/>
      </p:scale>
      <p:origin x="0" y="0"/>
    </p:cViewPr>
  </p:notesTextViewPr>
  <p:sorterViewPr>
    <p:cViewPr>
      <p:scale>
        <a:sx n="66" d="100"/>
        <a:sy n="66" d="100"/>
      </p:scale>
      <p:origin x="0" y="0"/>
    </p:cViewPr>
  </p:sorterViewPr>
  <p:notesViewPr>
    <p:cSldViewPr>
      <p:cViewPr varScale="1">
        <p:scale>
          <a:sx n="88" d="100"/>
          <a:sy n="88" d="100"/>
        </p:scale>
        <p:origin x="3822"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latin typeface="Calibri Normal"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latin typeface="Calibri Normal" charset="0"/>
              </a:rPr>
              <a:pPr/>
              <a:t>05.11.2018</a:t>
            </a:fld>
            <a:endParaRPr lang="de-DE">
              <a:latin typeface="Calibri Normal"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latin typeface="Calibri Normal"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latin typeface="Calibri Normal" charset="0"/>
              </a:rPr>
              <a:pPr/>
              <a:t>‹Nr.›</a:t>
            </a:fld>
            <a:endParaRPr lang="de-DE">
              <a:latin typeface="Calibri Normal" charset="0"/>
            </a:endParaRPr>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b="0" i="0">
                <a:latin typeface="Calibri Normal" charset="0"/>
              </a:defRPr>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i="0">
                <a:latin typeface="Calibri Normal" charset="0"/>
              </a:defRPr>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b="0" i="0">
                <a:latin typeface="Calibri Normal" charset="0"/>
              </a:defRPr>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b="0" i="0">
                <a:latin typeface="Calibri Normal" charset="0"/>
              </a:defRPr>
            </a:lvl1pPr>
          </a:lstStyle>
          <a:p>
            <a:fld id="{FAF12454-57A3-5346-8AD1-8A7E704F94A5}" type="slidenum">
              <a:rPr lang="de-DE" smtClean="0"/>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b="0" i="0" kern="1200">
        <a:solidFill>
          <a:schemeClr val="tx1"/>
        </a:solidFill>
        <a:latin typeface="Calibri Normal" charset="0"/>
        <a:ea typeface="ＭＳ Ｐゴシック" charset="-128"/>
        <a:cs typeface="ＭＳ Ｐゴシック" charset="-128"/>
      </a:defRPr>
    </a:lvl1pPr>
    <a:lvl2pPr marL="457200" algn="l" rtl="0" fontAlgn="base">
      <a:spcBef>
        <a:spcPct val="30000"/>
      </a:spcBef>
      <a:spcAft>
        <a:spcPct val="0"/>
      </a:spcAft>
      <a:defRPr sz="1200" b="0" i="0" kern="1200">
        <a:solidFill>
          <a:schemeClr val="tx1"/>
        </a:solidFill>
        <a:latin typeface="Calibri Normal" charset="0"/>
        <a:ea typeface="ＭＳ Ｐゴシック" charset="-128"/>
        <a:cs typeface="+mn-cs"/>
      </a:defRPr>
    </a:lvl2pPr>
    <a:lvl3pPr marL="914400" algn="l" rtl="0" fontAlgn="base">
      <a:spcBef>
        <a:spcPct val="30000"/>
      </a:spcBef>
      <a:spcAft>
        <a:spcPct val="0"/>
      </a:spcAft>
      <a:defRPr sz="1200" b="0" i="0" kern="1200">
        <a:solidFill>
          <a:schemeClr val="tx1"/>
        </a:solidFill>
        <a:latin typeface="Calibri Normal" charset="0"/>
        <a:ea typeface="ＭＳ Ｐゴシック" charset="-128"/>
        <a:cs typeface="+mn-cs"/>
      </a:defRPr>
    </a:lvl3pPr>
    <a:lvl4pPr marL="1371600" algn="l" rtl="0" fontAlgn="base">
      <a:spcBef>
        <a:spcPct val="30000"/>
      </a:spcBef>
      <a:spcAft>
        <a:spcPct val="0"/>
      </a:spcAft>
      <a:defRPr sz="1200" b="0" i="0" kern="1200">
        <a:solidFill>
          <a:schemeClr val="tx1"/>
        </a:solidFill>
        <a:latin typeface="Calibri Normal" charset="0"/>
        <a:ea typeface="ＭＳ Ｐゴシック" charset="-128"/>
        <a:cs typeface="+mn-cs"/>
      </a:defRPr>
    </a:lvl4pPr>
    <a:lvl5pPr marL="1828800" algn="l" rtl="0" fontAlgn="base">
      <a:spcBef>
        <a:spcPct val="30000"/>
      </a:spcBef>
      <a:spcAft>
        <a:spcPct val="0"/>
      </a:spcAft>
      <a:defRPr sz="1200" b="0" i="0" kern="1200">
        <a:solidFill>
          <a:schemeClr val="tx1"/>
        </a:solidFill>
        <a:latin typeface="Calibri Norm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Titelfolie</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Hinweise zum Layout</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Folie sollte angepasst werden hinsichtlich des Datums und des Namens der Referentin bzw. des Referenten. Weiterhin können auch Ort und Titel der Veranstaltung aufgenommen werden.</a:t>
            </a:r>
          </a:p>
          <a:p>
            <a:endParaRPr lang="de-DE" sz="1200" kern="1200" dirty="0">
              <a:solidFill>
                <a:schemeClr val="tx1"/>
              </a:solidFill>
              <a:effectLst/>
              <a:latin typeface="Arial" charset="0"/>
              <a:ea typeface="ＭＳ Ｐゴシック" charset="-128"/>
              <a:cs typeface="ＭＳ Ｐゴシック" charset="-128"/>
            </a:endParaRPr>
          </a:p>
          <a:p>
            <a:r>
              <a:rPr lang="de-DE" b="0" i="1" dirty="0"/>
              <a:t>Strukturelle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Folien 5-7</a:t>
            </a:r>
            <a:r>
              <a:rPr lang="de-DE" b="0" dirty="0">
                <a:effectLst/>
              </a:rPr>
              <a:t>: Die Folien dienen der Vorstellung des DZLM (</a:t>
            </a:r>
            <a:r>
              <a:rPr lang="de-DE" sz="1200" b="0" i="0" kern="1200" dirty="0">
                <a:solidFill>
                  <a:schemeClr val="tx1"/>
                </a:solidFill>
                <a:effectLst/>
                <a:latin typeface="Calibri Normal" charset="0"/>
                <a:ea typeface="ＭＳ Ｐゴシック" charset="-128"/>
                <a:cs typeface="ＭＳ Ｐゴシック" charset="-128"/>
              </a:rPr>
              <a:t>Informationen DZLM, Gestaltungsprinzipien, Fokusthemen) </a:t>
            </a:r>
            <a:r>
              <a:rPr lang="de-DE" b="0" dirty="0">
                <a:effectLst/>
              </a:rPr>
              <a:t>und sind optional (10 min).</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1615287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Inhaltlicher Einstieg – Variante 2: Fermi-Aufgabe </a:t>
            </a:r>
            <a:r>
              <a:rPr lang="de-DE" sz="1200" b="0" kern="1200" dirty="0">
                <a:solidFill>
                  <a:schemeClr val="tx1"/>
                </a:solidFill>
                <a:effectLst/>
                <a:latin typeface="Arial" charset="0"/>
                <a:ea typeface="ＭＳ Ｐゴシック" charset="-128"/>
                <a:cs typeface="ＭＳ Ｐゴシック" charset="-128"/>
              </a:rPr>
              <a:t>(vgl. </a:t>
            </a:r>
            <a:r>
              <a:rPr lang="de-DE" sz="1200" b="0" kern="1200" dirty="0" err="1">
                <a:solidFill>
                  <a:schemeClr val="tx1"/>
                </a:solidFill>
                <a:effectLst/>
                <a:latin typeface="Arial" charset="0"/>
                <a:ea typeface="ＭＳ Ｐゴシック" charset="-128"/>
                <a:cs typeface="ＭＳ Ｐゴシック" charset="-128"/>
              </a:rPr>
              <a:t>Büchter</a:t>
            </a:r>
            <a:r>
              <a:rPr lang="de-DE" sz="1200" b="0" kern="1200" dirty="0">
                <a:solidFill>
                  <a:schemeClr val="tx1"/>
                </a:solidFill>
                <a:effectLst/>
                <a:latin typeface="Arial" charset="0"/>
                <a:ea typeface="ＭＳ Ｐゴシック" charset="-128"/>
                <a:cs typeface="ＭＳ Ｐゴシック" charset="-128"/>
              </a:rPr>
              <a:t> et al. 2007; Peter-Koop 2003)</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Zusätzlich/Alternativ können die Teilnehmenden zu Beginn der Fortbildung </a:t>
            </a:r>
            <a:r>
              <a:rPr lang="de-DE" sz="1200" kern="1200" baseline="0" dirty="0">
                <a:solidFill>
                  <a:schemeClr val="tx1"/>
                </a:solidFill>
                <a:effectLst/>
                <a:latin typeface="Arial" charset="0"/>
                <a:ea typeface="ＭＳ Ｐゴシック" charset="-128"/>
                <a:cs typeface="ＭＳ Ｐゴシック" charset="-128"/>
              </a:rPr>
              <a:t>über die Bearbeitung Sachaufgabe aktiviert werden.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Es kann hier bewusst eine offene Sachaufgabe, speziell eine Fermi-Aufgabe, als Einstieg gewählt werden, um den Blick für die vielfältigen Anforderungen des Sachrechnens zu verdeutlichen (z. B. Modellierung, Schätzen, Nutzen von Größenvorstellungen, Strategieentwicklung, nicht nur eine mögliche Lösung, …). Dabei sollte aber deutlich werden, dass verschiedene Aufgabentypen ihre Berechtigung haben und dass Modellieren nicht gleichbedeutend mit Fermi-Aufgaben ist.</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evtl. Flipchart-Bögen, </a:t>
            </a:r>
            <a:r>
              <a:rPr lang="de-DE" sz="1200" kern="1200" dirty="0" err="1">
                <a:solidFill>
                  <a:schemeClr val="tx1"/>
                </a:solidFill>
                <a:effectLst/>
                <a:latin typeface="Arial" charset="0"/>
                <a:ea typeface="ＭＳ Ｐゴシック" charset="-128"/>
                <a:cs typeface="ＭＳ Ｐゴシック" charset="-128"/>
              </a:rPr>
              <a:t>Eddings</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3721707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Inhaltlicher Einstieg – Variante 2: Fermi-Aufgabe </a:t>
            </a:r>
            <a:r>
              <a:rPr lang="de-DE" sz="1200" b="0" kern="1200" dirty="0">
                <a:solidFill>
                  <a:schemeClr val="tx1"/>
                </a:solidFill>
                <a:effectLst/>
                <a:latin typeface="Arial" charset="0"/>
                <a:ea typeface="ＭＳ Ｐゴシック" charset="-128"/>
                <a:cs typeface="ＭＳ Ｐゴシック" charset="-128"/>
              </a:rPr>
              <a:t>(vgl. </a:t>
            </a:r>
            <a:r>
              <a:rPr lang="de-DE" sz="1200" b="0" kern="1200" dirty="0" err="1">
                <a:solidFill>
                  <a:schemeClr val="tx1"/>
                </a:solidFill>
                <a:effectLst/>
                <a:latin typeface="Arial" charset="0"/>
                <a:ea typeface="ＭＳ Ｐゴシック" charset="-128"/>
                <a:cs typeface="ＭＳ Ｐゴシック" charset="-128"/>
              </a:rPr>
              <a:t>Büchter</a:t>
            </a:r>
            <a:r>
              <a:rPr lang="de-DE" sz="1200" b="0" kern="1200" dirty="0">
                <a:solidFill>
                  <a:schemeClr val="tx1"/>
                </a:solidFill>
                <a:effectLst/>
                <a:latin typeface="Arial" charset="0"/>
                <a:ea typeface="ＭＳ Ｐゴシック" charset="-128"/>
                <a:cs typeface="ＭＳ Ｐゴシック" charset="-128"/>
              </a:rPr>
              <a:t> et al. 2007; Peter-Koop 2003)</a:t>
            </a:r>
          </a:p>
          <a:p>
            <a:endParaRPr lang="de-DE" sz="1200" i="1"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baseline="0" dirty="0">
              <a:solidFill>
                <a:schemeClr val="tx1"/>
              </a:solidFill>
              <a:effectLst/>
              <a:latin typeface="Arial" charset="0"/>
              <a:ea typeface="ＭＳ Ｐゴシック" charset="-128"/>
              <a:cs typeface="ＭＳ Ｐゴシック" charset="-128"/>
            </a:endParaRPr>
          </a:p>
          <a:p>
            <a:r>
              <a:rPr lang="de-DE" sz="1200" kern="1200" baseline="0" dirty="0">
                <a:solidFill>
                  <a:schemeClr val="tx1"/>
                </a:solidFill>
                <a:effectLst/>
                <a:latin typeface="Arial" charset="0"/>
                <a:ea typeface="ＭＳ Ｐゴシック" charset="-128"/>
                <a:cs typeface="ＭＳ Ｐゴシック" charset="-128"/>
              </a:rPr>
              <a:t>Nach Abschluss der Gruppenarbeitsphase soll gemeinsam reflektiert werden, wie die Teilnehmenden bei der Bearbeitung der Fragestellung vorgegangen sind und welche Aspekte es bei der Aufgabenbearbeitung zu berücksichtigen galt. Die Überlegungen der Teilnehmenden können mit den Aspekten auf der Folie abgeglichen werden. Zudem sollen die Teilnehmenden Zielsetzungen für den Einsatz von Fermi-Aufgaben im Mathematikunterricht der Grundschule formulieren. Diese Zielsetzungen können an späterer Stelle (Folie 15-16) erneut aufgegriffen werden, z. B. </a:t>
            </a:r>
            <a:r>
              <a:rPr lang="de-DE" sz="1200" kern="1200" baseline="0" dirty="0" err="1">
                <a:solidFill>
                  <a:schemeClr val="tx1"/>
                </a:solidFill>
                <a:effectLst/>
                <a:latin typeface="Arial" charset="0"/>
                <a:ea typeface="ＭＳ Ｐゴシック" charset="-128"/>
                <a:cs typeface="ＭＳ Ｐゴシック" charset="-128"/>
              </a:rPr>
              <a:t>Fermiaufgaben</a:t>
            </a:r>
            <a:r>
              <a:rPr lang="de-DE" sz="1200" kern="1200" baseline="0" dirty="0">
                <a:solidFill>
                  <a:schemeClr val="tx1"/>
                </a:solidFill>
                <a:effectLst/>
                <a:latin typeface="Arial" charset="0"/>
                <a:ea typeface="ＭＳ Ｐゴシック" charset="-128"/>
                <a:cs typeface="ＭＳ Ｐゴシック" charset="-128"/>
              </a:rPr>
              <a:t> im Spannungsdreieck zwischen Fach-, Sach- und </a:t>
            </a:r>
            <a:r>
              <a:rPr lang="de-DE" sz="1200" kern="1200" baseline="0" dirty="0" err="1">
                <a:solidFill>
                  <a:schemeClr val="tx1"/>
                </a:solidFill>
                <a:effectLst/>
                <a:latin typeface="Arial" charset="0"/>
                <a:ea typeface="ＭＳ Ｐゴシック" charset="-128"/>
                <a:cs typeface="ＭＳ Ｐゴシック" charset="-128"/>
              </a:rPr>
              <a:t>Kindorientierung</a:t>
            </a:r>
            <a:r>
              <a:rPr lang="de-DE" sz="1200" kern="1200" baseline="0" dirty="0">
                <a:solidFill>
                  <a:schemeClr val="tx1"/>
                </a:solidFill>
                <a:effectLst/>
                <a:latin typeface="Arial" charset="0"/>
                <a:ea typeface="ＭＳ Ｐゴシック" charset="-128"/>
                <a:cs typeface="ＭＳ Ｐゴシック" charset="-128"/>
              </a:rPr>
              <a:t> verorten (Sachrechnen als Problemlösen </a:t>
            </a:r>
            <a:r>
              <a:rPr lang="de-DE" sz="1200" kern="1200" baseline="0" dirty="0">
                <a:solidFill>
                  <a:schemeClr val="tx1"/>
                </a:solidFill>
                <a:effectLst/>
                <a:latin typeface="Arial" charset="0"/>
                <a:ea typeface="ＭＳ Ｐゴシック" charset="-128"/>
                <a:cs typeface="ＭＳ Ｐゴシック" charset="-128"/>
                <a:sym typeface="Wingdings" pitchFamily="2" charset="2"/>
              </a:rPr>
              <a:t> Entwicklung der allgemeinen Problemlösefähigkeit</a:t>
            </a:r>
            <a:r>
              <a:rPr lang="de-DE" sz="1200" kern="1200" baseline="0" dirty="0">
                <a:solidFill>
                  <a:schemeClr val="tx1"/>
                </a:solidFill>
                <a:effectLst/>
                <a:latin typeface="Arial" charset="0"/>
                <a:ea typeface="ＭＳ Ｐゴシック" charset="-128"/>
                <a:cs typeface="ＭＳ Ｐゴシック" charset="-128"/>
              </a:rPr>
              <a:t>).</a:t>
            </a:r>
          </a:p>
          <a:p>
            <a:r>
              <a:rPr lang="de-DE" sz="1200" kern="1200" baseline="0" dirty="0">
                <a:solidFill>
                  <a:schemeClr val="tx1"/>
                </a:solidFill>
                <a:effectLst/>
                <a:latin typeface="Arial" charset="0"/>
                <a:ea typeface="ＭＳ Ｐゴシック" charset="-128"/>
                <a:cs typeface="ＭＳ Ｐゴシック" charset="-128"/>
              </a:rPr>
              <a:t>Anschließend sollte</a:t>
            </a:r>
            <a:r>
              <a:rPr lang="de-DE" sz="1200" kern="1200" dirty="0">
                <a:solidFill>
                  <a:schemeClr val="tx1"/>
                </a:solidFill>
                <a:effectLst/>
                <a:latin typeface="Arial" charset="0"/>
                <a:ea typeface="ＭＳ Ｐゴシック" charset="-128"/>
                <a:cs typeface="ＭＳ Ｐゴシック" charset="-128"/>
              </a:rPr>
              <a:t> – wenn nicht bereits erfolgt – eine Abfrage der Teilnehmer-Erwartungen hinsichtlich der Fortbildung stattfinden. Diese können stichwortartig von der Moderatorin/dem Moderator fixiert (z. B. auf einem Flipchart-Bogen) und während der Fortbildung immer wieder aufgegriffen werden; insbesondere in der Abschluss-Reflexion.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kern="1200" dirty="0">
              <a:solidFill>
                <a:schemeClr val="tx1"/>
              </a:solidFill>
              <a:effectLst/>
              <a:latin typeface="Arial" charset="0"/>
              <a:ea typeface="ＭＳ Ｐゴシック" charset="-128"/>
              <a:cs typeface="ＭＳ Ｐゴシック" charset="-128"/>
            </a:endParaRPr>
          </a:p>
          <a:p>
            <a:r>
              <a:rPr lang="de-DE" sz="1200" i="0" kern="1200" dirty="0">
                <a:solidFill>
                  <a:schemeClr val="tx1"/>
                </a:solidFill>
                <a:effectLst/>
                <a:latin typeface="Arial" charset="0"/>
                <a:ea typeface="ＭＳ Ｐゴシック" charset="-128"/>
                <a:cs typeface="ＭＳ Ｐゴシック" charset="-128"/>
              </a:rPr>
              <a:t>Fermi-Aufgaben ...</a:t>
            </a:r>
          </a:p>
          <a:p>
            <a:pPr marL="171450" indent="-171450">
              <a:buFont typeface="Arial" panose="020B0604020202020204" pitchFamily="34" charset="0"/>
              <a:buChar char="•"/>
            </a:pPr>
            <a:r>
              <a:rPr lang="de-DE" sz="1200" i="0" kern="1200" dirty="0">
                <a:solidFill>
                  <a:schemeClr val="tx1"/>
                </a:solidFill>
                <a:effectLst/>
                <a:latin typeface="Arial" charset="0"/>
                <a:ea typeface="ＭＳ Ｐゴシック" charset="-128"/>
                <a:cs typeface="ＭＳ Ｐゴシック" charset="-128"/>
              </a:rPr>
              <a:t>gehen zurück auf Enrico Fermi</a:t>
            </a:r>
          </a:p>
          <a:p>
            <a:pPr marL="171450" indent="-171450">
              <a:buFont typeface="Arial" panose="020B0604020202020204" pitchFamily="34" charset="0"/>
              <a:buChar char="•"/>
            </a:pPr>
            <a:r>
              <a:rPr lang="de-DE" sz="1200" i="0" kern="1200" dirty="0">
                <a:solidFill>
                  <a:schemeClr val="tx1"/>
                </a:solidFill>
                <a:effectLst/>
                <a:latin typeface="Arial" charset="0"/>
                <a:ea typeface="ＭＳ Ｐゴシック" charset="-128"/>
                <a:cs typeface="ＭＳ Ｐゴシック" charset="-128"/>
              </a:rPr>
              <a:t>quantitative Abschätzungen erforderlich</a:t>
            </a:r>
          </a:p>
          <a:p>
            <a:pPr marL="171450" indent="-171450">
              <a:buFont typeface="Arial" panose="020B0604020202020204" pitchFamily="34" charset="0"/>
              <a:buChar char="•"/>
            </a:pPr>
            <a:r>
              <a:rPr lang="de-DE" sz="1200" i="0" kern="1200" dirty="0">
                <a:solidFill>
                  <a:schemeClr val="tx1"/>
                </a:solidFill>
                <a:effectLst/>
                <a:latin typeface="Arial" charset="0"/>
                <a:ea typeface="ＭＳ Ｐゴシック" charset="-128"/>
                <a:cs typeface="ＭＳ Ｐゴシック" charset="-128"/>
              </a:rPr>
              <a:t>Erwartungswerte und Stützpunktwissen notwendig </a:t>
            </a:r>
          </a:p>
          <a:p>
            <a:pPr marL="171450" indent="-171450">
              <a:buFont typeface="Arial" panose="020B0604020202020204" pitchFamily="34" charset="0"/>
              <a:buChar char="•"/>
            </a:pPr>
            <a:endParaRPr lang="de-DE" sz="1200" i="0" kern="1200" dirty="0">
              <a:solidFill>
                <a:schemeClr val="tx1"/>
              </a:solidFill>
              <a:effectLst/>
              <a:latin typeface="Arial" charset="0"/>
              <a:ea typeface="ＭＳ Ｐゴシック" charset="-128"/>
              <a:cs typeface="ＭＳ Ｐゴシック" charset="-128"/>
            </a:endParaRPr>
          </a:p>
          <a:p>
            <a:pPr marL="0" indent="0">
              <a:buFont typeface="Arial" panose="020B0604020202020204" pitchFamily="34" charset="0"/>
              <a:buNone/>
            </a:pPr>
            <a:r>
              <a:rPr lang="de-DE" sz="1200" i="0" kern="1200" dirty="0">
                <a:solidFill>
                  <a:schemeClr val="tx1"/>
                </a:solidFill>
                <a:effectLst/>
                <a:latin typeface="Arial" charset="0"/>
                <a:ea typeface="ＭＳ Ｐゴシック" charset="-128"/>
                <a:cs typeface="ＭＳ Ｐゴシック" charset="-128"/>
              </a:rPr>
              <a:t>Weiterführende Quellen:</a:t>
            </a:r>
          </a:p>
          <a:p>
            <a:pPr marL="171450" indent="-171450">
              <a:buFont typeface="Arial" panose="020B0604020202020204" pitchFamily="34" charset="0"/>
              <a:buChar char="•"/>
            </a:pPr>
            <a:r>
              <a:rPr lang="de-DE" sz="1200" b="0" i="0" kern="1200" dirty="0">
                <a:solidFill>
                  <a:schemeClr val="tx1"/>
                </a:solidFill>
                <a:effectLst/>
                <a:latin typeface="Calibri Normal" charset="0"/>
                <a:ea typeface="ＭＳ Ｐゴシック" charset="-128"/>
                <a:cs typeface="ＭＳ Ｐゴシック" charset="-128"/>
              </a:rPr>
              <a:t>Krauthausen, G. &amp; Scherer, P. (2007). Einführung in die Mathematikdidaktik. 3. Auflage. Heidelberg: Spektrum.</a:t>
            </a:r>
          </a:p>
          <a:p>
            <a:pPr marL="171450" indent="-171450">
              <a:buFont typeface="Arial" panose="020B0604020202020204" pitchFamily="34" charset="0"/>
              <a:buChar char="•"/>
            </a:pPr>
            <a:r>
              <a:rPr lang="de-DE" sz="1200" b="0" i="0" kern="1200" dirty="0" err="1">
                <a:solidFill>
                  <a:schemeClr val="tx1"/>
                </a:solidFill>
                <a:effectLst/>
                <a:latin typeface="Calibri Normal" charset="0"/>
                <a:ea typeface="ＭＳ Ｐゴシック" charset="-128"/>
                <a:cs typeface="ＭＳ Ｐゴシック" charset="-128"/>
              </a:rPr>
              <a:t>Wälti</a:t>
            </a:r>
            <a:r>
              <a:rPr lang="de-DE" sz="1200" b="0" i="0" kern="1200" dirty="0">
                <a:solidFill>
                  <a:schemeClr val="tx1"/>
                </a:solidFill>
                <a:effectLst/>
                <a:latin typeface="Calibri Normal" charset="0"/>
                <a:ea typeface="ＭＳ Ｐゴシック" charset="-128"/>
                <a:cs typeface="ＭＳ Ｐゴシック" charset="-128"/>
              </a:rPr>
              <a:t>, B. (2005). Fermi-Fragen. Grundschule Mathematik, (4), 34-38. </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sz="1200" b="0" i="0" kern="1200" dirty="0">
                <a:solidFill>
                  <a:schemeClr val="tx1"/>
                </a:solidFill>
                <a:effectLst/>
                <a:latin typeface="Calibri Normal" charset="0"/>
                <a:ea typeface="ＭＳ Ｐゴシック" charset="-128"/>
                <a:cs typeface="ＭＳ Ｐゴシック" charset="-128"/>
              </a:rPr>
              <a:t>https://</a:t>
            </a:r>
            <a:r>
              <a:rPr lang="de-DE" sz="1200" b="0" i="0" kern="1200" dirty="0" err="1">
                <a:solidFill>
                  <a:schemeClr val="tx1"/>
                </a:solidFill>
                <a:effectLst/>
                <a:latin typeface="Calibri Normal" charset="0"/>
                <a:ea typeface="ＭＳ Ｐゴシック" charset="-128"/>
                <a:cs typeface="ＭＳ Ｐゴシック" charset="-128"/>
              </a:rPr>
              <a:t>kira.dzlm.de</a:t>
            </a:r>
            <a:r>
              <a:rPr lang="de-DE" sz="1200" b="0" i="0" kern="1200" dirty="0">
                <a:solidFill>
                  <a:schemeClr val="tx1"/>
                </a:solidFill>
                <a:effectLst/>
                <a:latin typeface="Calibri Normal" charset="0"/>
                <a:ea typeface="ＭＳ Ｐゴシック" charset="-128"/>
                <a:cs typeface="ＭＳ Ｐゴシック" charset="-128"/>
              </a:rPr>
              <a:t>/mathe-mehr-als-ausrechnen/prozessbezogene-kompetenzen-f%C3%B6rdern-beispielaufgaben/</a:t>
            </a:r>
            <a:r>
              <a:rPr lang="de-DE" sz="1200" b="0" i="0" kern="1200" dirty="0" err="1">
                <a:solidFill>
                  <a:schemeClr val="tx1"/>
                </a:solidFill>
                <a:effectLst/>
                <a:latin typeface="Calibri Normal" charset="0"/>
                <a:ea typeface="ＭＳ Ｐゴシック" charset="-128"/>
                <a:cs typeface="ＭＳ Ｐゴシック" charset="-128"/>
              </a:rPr>
              <a:t>fermi</a:t>
            </a:r>
            <a:r>
              <a:rPr lang="de-DE" sz="1200" b="0" i="0" kern="1200" dirty="0">
                <a:solidFill>
                  <a:schemeClr val="tx1"/>
                </a:solidFill>
                <a:effectLst/>
                <a:latin typeface="Calibri Normal" charset="0"/>
                <a:ea typeface="ＭＳ Ｐゴシック" charset="-128"/>
                <a:cs typeface="ＭＳ Ｐゴシック" charset="-128"/>
              </a:rPr>
              <a:t>-aufgaben </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evtl. Flipchart-Bögen, </a:t>
            </a:r>
            <a:r>
              <a:rPr lang="de-DE" sz="1200" kern="1200" dirty="0" err="1">
                <a:solidFill>
                  <a:schemeClr val="tx1"/>
                </a:solidFill>
                <a:effectLst/>
                <a:latin typeface="Arial" charset="0"/>
                <a:ea typeface="ＭＳ Ｐゴシック" charset="-128"/>
                <a:cs typeface="ＭＳ Ｐゴシック" charset="-128"/>
              </a:rPr>
              <a:t>Eddings</a:t>
            </a:r>
            <a:r>
              <a:rPr lang="de-DE" sz="1200" kern="1200" baseline="0" dirty="0">
                <a:solidFill>
                  <a:schemeClr val="tx1"/>
                </a:solidFill>
                <a:effectLst/>
                <a:latin typeface="Arial" charset="0"/>
                <a:ea typeface="ＭＳ Ｐゴシック" charset="-128"/>
                <a:cs typeface="ＭＳ Ｐゴシック" charset="-128"/>
              </a:rPr>
              <a:t>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743676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einzelnen Themen des Schwerpunktes</a:t>
            </a:r>
            <a:r>
              <a:rPr lang="de-DE" sz="1200" kern="1200" baseline="0" dirty="0">
                <a:solidFill>
                  <a:schemeClr val="tx1"/>
                </a:solidFill>
                <a:effectLst/>
                <a:latin typeface="Arial" charset="0"/>
                <a:ea typeface="ＭＳ Ｐゴシック" charset="-128"/>
                <a:cs typeface="ＭＳ Ｐゴシック" charset="-128"/>
              </a:rPr>
              <a:t> Sachrechnen sollen</a:t>
            </a:r>
            <a:r>
              <a:rPr lang="de-DE" sz="1200" kern="1200" dirty="0">
                <a:solidFill>
                  <a:schemeClr val="tx1"/>
                </a:solidFill>
                <a:effectLst/>
                <a:latin typeface="Arial" charset="0"/>
                <a:ea typeface="ＭＳ Ｐゴシック" charset="-128"/>
                <a:cs typeface="ＭＳ Ｐゴシック" charset="-128"/>
              </a:rPr>
              <a:t> den Teilnehmenden anhand der Folie transparent gemacht werden.</a:t>
            </a:r>
          </a:p>
          <a:p>
            <a:endParaRPr lang="de-DE" b="0" i="1" dirty="0"/>
          </a:p>
          <a:p>
            <a:r>
              <a:rPr lang="de-DE" b="0" i="1" dirty="0"/>
              <a:t>Strukturelle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Folien 12-14</a:t>
            </a:r>
            <a:r>
              <a:rPr lang="de-DE" b="0" dirty="0">
                <a:effectLst/>
              </a:rPr>
              <a:t>: Verlaufsplanung und Zielsetzung: Inhaltliche Gliederung Baustein 1 und Baustein 2, Ziele Baustein 1 (5 min).</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effectLst/>
              </a:rPr>
              <a:t>Folien 15-20: Merkmale des Sachrechnens (10 min)</a:t>
            </a:r>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1337208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p>
          <a:p>
            <a:r>
              <a:rPr lang="de-DE" sz="1200" kern="1200" dirty="0">
                <a:solidFill>
                  <a:schemeClr val="tx1"/>
                </a:solidFill>
                <a:effectLst/>
                <a:latin typeface="Arial" charset="0"/>
                <a:ea typeface="ＭＳ Ｐゴシック" charset="-128"/>
                <a:cs typeface="ＭＳ Ｐゴシック" charset="-128"/>
              </a:rPr>
              <a:t>Die Folie ermöglicht einen Ausblick auf die Inhalte des zweiten Bausteins. </a:t>
            </a:r>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471071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Ziele</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Den</a:t>
            </a:r>
            <a:r>
              <a:rPr lang="de-DE" sz="1200" kern="1200" baseline="0" dirty="0">
                <a:solidFill>
                  <a:schemeClr val="tx1"/>
                </a:solidFill>
                <a:effectLst/>
                <a:latin typeface="Arial" charset="0"/>
                <a:ea typeface="ＭＳ Ｐゴシック" charset="-128"/>
                <a:cs typeface="ＭＳ Ｐゴシック" charset="-128"/>
              </a:rPr>
              <a:t> Teilnehmenden sollen zu Beginn der Fortbildung die Ziele des Bausteins transparent gemacht werden.</a:t>
            </a:r>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1665104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kern="1200" dirty="0">
                <a:solidFill>
                  <a:schemeClr val="tx1"/>
                </a:solidFill>
                <a:effectLst/>
                <a:latin typeface="Arial" charset="0"/>
                <a:ea typeface="ＭＳ Ｐゴシック" charset="-128"/>
                <a:cs typeface="ＭＳ Ｐゴシック" charset="-128"/>
              </a:rPr>
              <a:t>Merkmale des</a:t>
            </a:r>
            <a:r>
              <a:rPr lang="de-DE" sz="1200" b="1" kern="1200" baseline="0" dirty="0">
                <a:solidFill>
                  <a:schemeClr val="tx1"/>
                </a:solidFill>
                <a:effectLst/>
                <a:latin typeface="Arial" charset="0"/>
                <a:ea typeface="ＭＳ Ｐゴシック" charset="-128"/>
                <a:cs typeface="ＭＳ Ｐゴシック" charset="-128"/>
              </a:rPr>
              <a:t> Sachrechnens </a:t>
            </a:r>
            <a:endParaRPr lang="de-DE" sz="1200" b="0"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kern="1200" dirty="0">
              <a:solidFill>
                <a:schemeClr val="tx1"/>
              </a:solidFill>
              <a:effectLst/>
              <a:latin typeface="Arial" charset="0"/>
              <a:ea typeface="ＭＳ Ｐゴシック" charset="-128"/>
              <a:cs typeface="ＭＳ Ｐゴシック" charset="-128"/>
            </a:endParaRPr>
          </a:p>
          <a:p>
            <a:r>
              <a:rPr lang="de-DE" dirty="0"/>
              <a:t>Die Ziele des Sachrechnens werden im</a:t>
            </a:r>
            <a:r>
              <a:rPr lang="de-DE" baseline="0" dirty="0"/>
              <a:t> Folgenden näher erläutert. Dies gilt auch für die drei Funktionen des Sachrechnens (Sachrechnen als Lernprinzip, Sachrechnen als Lernstoff und Sachrechnen als Lernziel) nach Heinrich Winter (2003).</a:t>
            </a:r>
          </a:p>
          <a:p>
            <a:r>
              <a:rPr lang="de-DE" baseline="0" dirty="0"/>
              <a:t>An den entsprechenden Stellen kann ein direkter Bezug zum Lehrplan Mathematik Grundschule und den dort verankerten inhalts- sowie prozessbezogenen Kompetenzen hergestellt werden. </a:t>
            </a:r>
          </a:p>
          <a:p>
            <a:endParaRPr lang="de-DE" baseline="0"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1093961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Calibri Normal" charset="0"/>
                <a:ea typeface="ＭＳ Ｐゴシック" charset="-128"/>
                <a:cs typeface="ＭＳ Ｐゴシック" charset="-128"/>
              </a:rPr>
              <a:t>Merkmale des Sachrechnens: Spannungsfeld von Zielsetzungen im Sachrechnen (vgl. Franke &amp; </a:t>
            </a:r>
            <a:r>
              <a:rPr lang="de-DE" sz="1200" b="1" i="0" kern="1200" dirty="0" err="1">
                <a:solidFill>
                  <a:schemeClr val="tx1"/>
                </a:solidFill>
                <a:effectLst/>
                <a:latin typeface="Calibri Normal" charset="0"/>
                <a:ea typeface="ＭＳ Ｐゴシック" charset="-128"/>
                <a:cs typeface="ＭＳ Ｐゴシック" charset="-128"/>
              </a:rPr>
              <a:t>Ruwisch</a:t>
            </a:r>
            <a:r>
              <a:rPr lang="de-DE" sz="1200" b="1" i="0" kern="1200" dirty="0">
                <a:solidFill>
                  <a:schemeClr val="tx1"/>
                </a:solidFill>
                <a:effectLst/>
                <a:latin typeface="Calibri Normal" charset="0"/>
                <a:ea typeface="ＭＳ Ｐゴシック" charset="-128"/>
                <a:cs typeface="ＭＳ Ｐゴシック" charset="-128"/>
              </a:rPr>
              <a:t> 2010, S. 19 f.)</a:t>
            </a: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b="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Das Sachrechnen strebt eine Verknüpfung von Fach-, Sach- und </a:t>
            </a:r>
            <a:r>
              <a:rPr lang="de-DE" sz="1200" b="0" i="0" kern="1200" dirty="0" err="1">
                <a:solidFill>
                  <a:schemeClr val="tx1"/>
                </a:solidFill>
                <a:effectLst/>
                <a:latin typeface="Calibri Normal" charset="0"/>
                <a:ea typeface="ＭＳ Ｐゴシック" charset="-128"/>
                <a:cs typeface="ＭＳ Ｐゴシック" charset="-128"/>
              </a:rPr>
              <a:t>Kindorientierung</a:t>
            </a:r>
            <a:r>
              <a:rPr lang="de-DE" sz="1200" b="0" i="0" kern="1200" dirty="0">
                <a:solidFill>
                  <a:schemeClr val="tx1"/>
                </a:solidFill>
                <a:effectLst/>
                <a:latin typeface="Calibri Normal" charset="0"/>
                <a:ea typeface="ＭＳ Ｐゴシック" charset="-128"/>
                <a:cs typeface="ＭＳ Ｐゴシック" charset="-128"/>
              </a:rPr>
              <a:t> an (siehe Erläuterungen Folie 17).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b="0" i="0" kern="1200" baseline="0" dirty="0">
              <a:solidFill>
                <a:schemeClr val="tx1"/>
              </a:solidFill>
              <a:effectLst/>
              <a:latin typeface="Calibri Norm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14464764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Calibri Normal" charset="0"/>
                <a:ea typeface="ＭＳ Ｐゴシック" charset="-128"/>
                <a:cs typeface="ＭＳ Ｐゴシック" charset="-128"/>
              </a:rPr>
              <a:t>Merkmale des Sachrechnens: Spannungsfeld von Zielsetzungen im Sachrechnen (vgl. Franke &amp; </a:t>
            </a:r>
            <a:r>
              <a:rPr lang="de-DE" sz="1200" b="1" i="0" kern="1200" dirty="0" err="1">
                <a:solidFill>
                  <a:schemeClr val="tx1"/>
                </a:solidFill>
                <a:effectLst/>
                <a:latin typeface="Calibri Normal" charset="0"/>
                <a:ea typeface="ＭＳ Ｐゴシック" charset="-128"/>
                <a:cs typeface="ＭＳ Ｐゴシック" charset="-128"/>
              </a:rPr>
              <a:t>Ruwisch</a:t>
            </a:r>
            <a:r>
              <a:rPr lang="de-DE" sz="1200" b="1" i="0" kern="1200" dirty="0">
                <a:solidFill>
                  <a:schemeClr val="tx1"/>
                </a:solidFill>
                <a:effectLst/>
                <a:latin typeface="Calibri Normal" charset="0"/>
                <a:ea typeface="ＭＳ Ｐゴシック" charset="-128"/>
                <a:cs typeface="ＭＳ Ｐゴシック" charset="-128"/>
              </a:rPr>
              <a:t> 2010, S. 19 f.)</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b="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Die Gewichtung der einzelnen Aspekte ist von der Zielsetzung des Sachrechnens abhängig. Stehen der Aus- und Aufbau der arithmetischen Kenntnisse der SuS im Vordergrund, dient das Sachrechnen vor allem als Übungsfeld, d.h. Sachrechnen als Lernprinzip (Sachrechnen als Anwenden von Mathematik). Soll hingegen die Entwicklung der allgemeinen Problemlösefähigkeit geschult werden, wird der Bezug des Kindes zum mathematischen Inhalt hervorgehoben. Wird das Sachrechnen mit dem Ziel der Umwelterschließung eingesetzt, tritt die Mathematik häufig in den Hintergrund, d.h. Sachrechnen als Lernziel (vgl. Franke &amp; </a:t>
            </a:r>
            <a:r>
              <a:rPr lang="de-DE" sz="1200" b="0" i="0" kern="1200" dirty="0" err="1">
                <a:solidFill>
                  <a:schemeClr val="tx1"/>
                </a:solidFill>
                <a:effectLst/>
                <a:latin typeface="Calibri Normal" charset="0"/>
                <a:ea typeface="ＭＳ Ｐゴシック" charset="-128"/>
                <a:cs typeface="ＭＳ Ｐゴシック" charset="-128"/>
              </a:rPr>
              <a:t>Ruwisch</a:t>
            </a:r>
            <a:r>
              <a:rPr lang="de-DE" sz="1200" b="0" i="0" kern="1200" dirty="0">
                <a:solidFill>
                  <a:schemeClr val="tx1"/>
                </a:solidFill>
                <a:effectLst/>
                <a:latin typeface="Calibri Normal" charset="0"/>
                <a:ea typeface="ＭＳ Ｐゴシック" charset="-128"/>
                <a:cs typeface="ＭＳ Ｐゴシック" charset="-128"/>
              </a:rPr>
              <a:t> 2010, S. 19 f.). Sollen eine Auseinandersetzung mit z. B. Maßeinheiten erfolgen, so wird das Sachrechnen selbst zum Lernstoff.</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Generell ist bei der Einbettung mathematischer Inhalte in Sachkontexte festzuhalten, dass diese Einbettung sowohl Lernprozesse erleichtern, aber auch erschweren kann (siehe Folie 18-19).</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Das Wissen über die unterschiedlichen</a:t>
            </a:r>
            <a:r>
              <a:rPr lang="de-DE" sz="1200" b="0" i="0" kern="1200" baseline="0" dirty="0">
                <a:solidFill>
                  <a:schemeClr val="tx1"/>
                </a:solidFill>
                <a:effectLst/>
                <a:latin typeface="Calibri Normal" charset="0"/>
                <a:ea typeface="ＭＳ Ｐゴシック" charset="-128"/>
                <a:cs typeface="ＭＳ Ｐゴシック" charset="-128"/>
              </a:rPr>
              <a:t> Zielsetzungen und Funktionen des Sachrechnens (siehe Folie 15 ff.) ist zentral für die Bewertung von Sachaufgaben und deren Auswahl für den Unterricht.</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17</a:t>
            </a:fld>
            <a:endParaRPr lang="de-DE"/>
          </a:p>
        </p:txBody>
      </p:sp>
    </p:spTree>
    <p:extLst>
      <p:ext uri="{BB962C8B-B14F-4D97-AF65-F5344CB8AC3E}">
        <p14:creationId xmlns:p14="http://schemas.microsoft.com/office/powerpoint/2010/main" val="10050056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i="0" kern="1200" dirty="0">
                <a:solidFill>
                  <a:schemeClr val="tx1"/>
                </a:solidFill>
                <a:effectLst/>
                <a:latin typeface="Arial" charset="0"/>
                <a:ea typeface="ＭＳ Ｐゴシック" charset="-128"/>
                <a:cs typeface="ＭＳ Ｐゴシック" charset="-128"/>
              </a:rPr>
              <a:t>Merkmale des Sachrechnens: </a:t>
            </a:r>
            <a:r>
              <a:rPr lang="de-DE" b="1" i="0" dirty="0"/>
              <a:t>Rechnen in Kontexten als </a:t>
            </a:r>
            <a:r>
              <a:rPr lang="de-DE" b="1" i="0" dirty="0">
                <a:solidFill>
                  <a:srgbClr val="208291"/>
                </a:solidFill>
              </a:rPr>
              <a:t>Erleichterung des Lernprozesses</a:t>
            </a:r>
            <a:endParaRPr lang="de-DE" sz="1200" b="1" i="0" kern="1200" dirty="0">
              <a:solidFill>
                <a:schemeClr val="tx1"/>
              </a:solidFill>
              <a:effectLst/>
              <a:latin typeface="Arial" charset="0"/>
              <a:ea typeface="ＭＳ Ｐゴシック" charset="-128"/>
              <a:cs typeface="ＭＳ Ｐゴシック" charset="-128"/>
            </a:endParaRPr>
          </a:p>
          <a:p>
            <a:endParaRPr lang="de-DE" sz="1200" b="1" i="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18</a:t>
            </a:fld>
            <a:endParaRPr lang="de-DE"/>
          </a:p>
        </p:txBody>
      </p:sp>
    </p:spTree>
    <p:extLst>
      <p:ext uri="{BB962C8B-B14F-4D97-AF65-F5344CB8AC3E}">
        <p14:creationId xmlns:p14="http://schemas.microsoft.com/office/powerpoint/2010/main" val="368940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Arial" charset="0"/>
                <a:ea typeface="ＭＳ Ｐゴシック" charset="-128"/>
                <a:cs typeface="ＭＳ Ｐゴシック" charset="-128"/>
              </a:rPr>
              <a:t>Merkmale des Sachrechnens: </a:t>
            </a:r>
            <a:r>
              <a:rPr lang="de-DE" b="1" dirty="0"/>
              <a:t>Rechnen in Kontexten als </a:t>
            </a:r>
            <a:r>
              <a:rPr lang="de-DE" b="1" dirty="0">
                <a:solidFill>
                  <a:srgbClr val="208291"/>
                </a:solidFill>
              </a:rPr>
              <a:t>Erschwerung des Lernprozesses</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dirty="0"/>
          </a:p>
          <a:p>
            <a:r>
              <a:rPr lang="de-DE" dirty="0"/>
              <a:t>Die Modellierung einer Sachsituation mit</a:t>
            </a:r>
            <a:r>
              <a:rPr lang="de-DE" baseline="0" dirty="0"/>
              <a:t> Hilfe eines mathematischen Modells und die Interpretation der Ergebnisse bzw. deren Rückbezug auf die Ausgangssituation (Modellbildungsprozess) werden im weiteren Verlauf der Fortbildung näher thematisiert. </a:t>
            </a:r>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t>Das Sachrechnen stellt nicht nur besondere Anforderungen an die SuS, sondern auch an die unterrichtenden Lehrpersonen. Dabei kommt es häufig zu einer Reduktion des Sachrechnens auf die Bearbeitung von Textaufgaben (vgl. </a:t>
            </a:r>
            <a:r>
              <a:rPr lang="de-DE" dirty="0">
                <a:latin typeface="Calibri" charset="0"/>
                <a:ea typeface="Calibri" charset="0"/>
                <a:cs typeface="Calibri" charset="0"/>
              </a:rPr>
              <a:t>Scherer &amp; Moser Opitz 2010,</a:t>
            </a:r>
            <a:r>
              <a:rPr lang="de-DE" baseline="0" dirty="0">
                <a:latin typeface="Calibri" charset="0"/>
                <a:ea typeface="Calibri" charset="0"/>
                <a:cs typeface="Calibri" charset="0"/>
              </a:rPr>
              <a:t> S. 161).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latin typeface="Calibri" charset="0"/>
              <a:ea typeface="Calibri" charset="0"/>
              <a:cs typeface="Calibri" charset="0"/>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516525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a:t>
            </a:fld>
            <a:endParaRPr lang="de-DE"/>
          </a:p>
        </p:txBody>
      </p:sp>
    </p:spTree>
    <p:extLst>
      <p:ext uri="{BB962C8B-B14F-4D97-AF65-F5344CB8AC3E}">
        <p14:creationId xmlns:p14="http://schemas.microsoft.com/office/powerpoint/2010/main" val="787964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i="0" kern="1200" dirty="0">
                <a:solidFill>
                  <a:schemeClr val="tx1"/>
                </a:solidFill>
                <a:effectLst/>
                <a:latin typeface="Arial" charset="0"/>
                <a:ea typeface="ＭＳ Ｐゴシック" charset="-128"/>
                <a:cs typeface="ＭＳ Ｐゴシック" charset="-128"/>
              </a:rPr>
              <a:t>Merkmale des Sachrechnens: Zwischenfazit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5103218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einzelnen Themen des Schwerpunktes</a:t>
            </a:r>
            <a:r>
              <a:rPr lang="de-DE" sz="1200" kern="1200" baseline="0" dirty="0">
                <a:solidFill>
                  <a:schemeClr val="tx1"/>
                </a:solidFill>
                <a:effectLst/>
                <a:latin typeface="Arial" charset="0"/>
                <a:ea typeface="ＭＳ Ｐゴシック" charset="-128"/>
                <a:cs typeface="ＭＳ Ｐゴシック" charset="-128"/>
              </a:rPr>
              <a:t> Sachrechnen sollen</a:t>
            </a:r>
            <a:r>
              <a:rPr lang="de-DE" sz="1200" kern="1200" dirty="0">
                <a:solidFill>
                  <a:schemeClr val="tx1"/>
                </a:solidFill>
                <a:effectLst/>
                <a:latin typeface="Arial" charset="0"/>
                <a:ea typeface="ＭＳ Ｐゴシック" charset="-128"/>
                <a:cs typeface="ＭＳ Ｐゴシック" charset="-128"/>
              </a:rPr>
              <a:t> den Teilnehmenden anhand der Folie transparent gemacht werden.</a:t>
            </a:r>
          </a:p>
          <a:p>
            <a:endParaRPr lang="de-DE" sz="1200" kern="1200" dirty="0">
              <a:solidFill>
                <a:schemeClr val="tx1"/>
              </a:solidFill>
              <a:effectLst/>
              <a:latin typeface="Arial" charset="0"/>
              <a:ea typeface="ＭＳ Ｐゴシック" charset="-128"/>
              <a:cs typeface="ＭＳ Ｐゴシック" charset="-128"/>
            </a:endParaRPr>
          </a:p>
          <a:p>
            <a:r>
              <a:rPr lang="de-DE" b="0" i="1" dirty="0"/>
              <a:t>Strukturelle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Folien 21-29</a:t>
            </a:r>
            <a:r>
              <a:rPr lang="de-DE" b="0" dirty="0">
                <a:effectLst/>
              </a:rPr>
              <a:t>: </a:t>
            </a:r>
            <a:r>
              <a:rPr lang="de-DE" sz="1200" b="0" i="0" kern="1200" dirty="0">
                <a:solidFill>
                  <a:schemeClr val="tx1"/>
                </a:solidFill>
                <a:effectLst/>
                <a:latin typeface="Calibri Normal" charset="0"/>
                <a:ea typeface="ＭＳ Ｐゴシック" charset="-128"/>
                <a:cs typeface="ＭＳ Ｐゴシック" charset="-128"/>
              </a:rPr>
              <a:t>Sachrechnen als Lernstoff, als Lernprinzip und als Lernziel (Winter 2003) (10 min)</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1944668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1" dirty="0"/>
              <a:t>Funktionen des Sachrechnens</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Die</a:t>
            </a:r>
            <a:r>
              <a:rPr lang="de-DE" baseline="0" dirty="0"/>
              <a:t> eingangs formulierten Ziele des Sachrechnens sind eng mit den verschiedenen Funktionen des Sachrechnens verknüpft. Die Funktionen des Sachrechnens werden auf den folgenden Folien (23-29) näher erläutert.</a:t>
            </a:r>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t>Dabei kann mit den Teilnehmenden gemeinsam überlegt werden, warum die Aufgabenbeispiele auf den Folien 24, 26 und 28 der jeweiligen Funktion (Sachrechnen als Lernstoff, als Lernprinzip oder als Lernziel) zuzuordnen sind.</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1384701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Funktionen des Sachrechnens: </a:t>
            </a:r>
            <a:r>
              <a:rPr lang="de-DE" sz="1200" b="1" i="0" kern="1200" dirty="0">
                <a:solidFill>
                  <a:schemeClr val="tx1"/>
                </a:solidFill>
                <a:effectLst/>
                <a:latin typeface="Calibri Normal" charset="0"/>
                <a:ea typeface="ＭＳ Ｐゴシック" charset="-128"/>
                <a:cs typeface="ＭＳ Ｐゴシック" charset="-128"/>
              </a:rPr>
              <a:t>Sachrechnen als Lernstoff</a:t>
            </a:r>
            <a:r>
              <a:rPr lang="de-DE" sz="1200" b="1" i="0" kern="1200" baseline="0" dirty="0">
                <a:solidFill>
                  <a:schemeClr val="tx1"/>
                </a:solidFill>
                <a:effectLst/>
                <a:latin typeface="Calibri Normal" charset="0"/>
                <a:ea typeface="ＭＳ Ｐゴシック" charset="-128"/>
                <a:cs typeface="ＭＳ Ｐゴシック" charset="-128"/>
              </a:rPr>
              <a:t> </a:t>
            </a:r>
            <a:r>
              <a:rPr lang="de-DE" sz="1200" b="1" i="0" kern="1200" dirty="0">
                <a:solidFill>
                  <a:schemeClr val="tx1"/>
                </a:solidFill>
                <a:effectLst/>
                <a:latin typeface="Calibri Normal" charset="0"/>
                <a:ea typeface="ＭＳ Ｐゴシック" charset="-128"/>
                <a:cs typeface="ＭＳ Ｐゴシック" charset="-128"/>
              </a:rPr>
              <a:t> </a:t>
            </a:r>
            <a:endParaRPr lang="de-DE" sz="1200" b="0" i="0" kern="1200" dirty="0">
              <a:solidFill>
                <a:schemeClr val="tx1"/>
              </a:solidFill>
              <a:effectLst/>
              <a:latin typeface="Calibri Normal" charset="0"/>
              <a:ea typeface="ＭＳ Ｐゴシック" charset="-128"/>
              <a:cs typeface="ＭＳ Ｐゴシック" charset="-128"/>
            </a:endParaRPr>
          </a:p>
          <a:p>
            <a:r>
              <a:rPr lang="de-DE" sz="1200" b="1" i="0" kern="1200" dirty="0">
                <a:solidFill>
                  <a:schemeClr val="tx1"/>
                </a:solidFill>
                <a:effectLst/>
                <a:latin typeface="Calibri Normal" charset="0"/>
                <a:ea typeface="ＭＳ Ｐゴシック" charset="-128"/>
                <a:cs typeface="ＭＳ Ｐゴシック" charset="-128"/>
              </a:rPr>
              <a:t> </a:t>
            </a:r>
            <a:endParaRPr lang="de-DE" sz="1200" b="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Die Funktion des Sachrechnens als Lernstoff bezieht</a:t>
            </a:r>
            <a:r>
              <a:rPr lang="de-DE" baseline="0" dirty="0"/>
              <a:t> sich auf den Erwerb realistischer Größenvorstellungen und den </a:t>
            </a:r>
            <a:r>
              <a:rPr lang="de-DE" dirty="0"/>
              <a:t>Umgang mit diesen Größen </a:t>
            </a:r>
            <a:r>
              <a:rPr lang="de-DE" baseline="0" dirty="0"/>
              <a:t>(Länge, Zeitspanne, Gewicht, Hohlmaß, Flächeninhalt, Geldwert usw.) (vgl. </a:t>
            </a:r>
            <a:r>
              <a:rPr lang="de-DE" dirty="0">
                <a:latin typeface="Calibri" charset="0"/>
                <a:ea typeface="Calibri" charset="0"/>
                <a:cs typeface="Calibri" charset="0"/>
              </a:rPr>
              <a:t>Franke &amp; </a:t>
            </a:r>
            <a:r>
              <a:rPr lang="de-DE" dirty="0" err="1">
                <a:latin typeface="Calibri" charset="0"/>
                <a:ea typeface="Calibri" charset="0"/>
                <a:cs typeface="Calibri" charset="0"/>
              </a:rPr>
              <a:t>Ruwisch</a:t>
            </a:r>
            <a:r>
              <a:rPr lang="de-DE" dirty="0">
                <a:latin typeface="Calibri" charset="0"/>
                <a:ea typeface="Calibri" charset="0"/>
                <a:cs typeface="Calibri" charset="0"/>
              </a:rPr>
              <a:t> 2010, S. 25).</a:t>
            </a:r>
            <a:r>
              <a:rPr lang="de-DE" baseline="0" dirty="0">
                <a:latin typeface="Calibri Normal" charset="0"/>
                <a:ea typeface="ＭＳ Ｐゴシック" charset="-128"/>
                <a:cs typeface="ＭＳ Ｐゴシック" charset="-128"/>
              </a:rPr>
              <a:t>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i="1" baseline="0" dirty="0">
                <a:latin typeface="Calibri Normal" charset="0"/>
                <a:ea typeface="ＭＳ Ｐゴシック" charset="-128"/>
                <a:cs typeface="ＭＳ Ｐゴシック" charset="-128"/>
              </a:rPr>
              <a:t>Lehrplanbezug</a:t>
            </a:r>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latin typeface="Calibri Normal" charset="0"/>
                <a:ea typeface="ＭＳ Ｐゴシック" charset="-128"/>
                <a:cs typeface="ＭＳ Ｐゴシック" charset="-128"/>
              </a:rPr>
              <a:t>Das Sachrechnen als Lernstoff ist </a:t>
            </a:r>
            <a:r>
              <a:rPr lang="de-DE" sz="1200" i="0" kern="1200" baseline="0" dirty="0">
                <a:solidFill>
                  <a:schemeClr val="tx1"/>
                </a:solidFill>
                <a:effectLst/>
                <a:latin typeface="Arial" charset="0"/>
                <a:ea typeface="ＭＳ Ｐゴシック" charset="-128"/>
                <a:cs typeface="ＭＳ Ｐゴシック" charset="-128"/>
              </a:rPr>
              <a:t>fest im Lehrplan Mathematik Grundschule verankert. Die SuS sollen realistische Größenvorstellungen aufbauen und mit verschiedenen Größen umgehen können (vgl. MSW NRW 2008, S. 65)</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0" kern="1200" baseline="0" dirty="0">
                <a:solidFill>
                  <a:schemeClr val="tx1"/>
                </a:solidFill>
                <a:effectLst/>
                <a:latin typeface="Arial" charset="0"/>
                <a:ea typeface="ＭＳ Ｐゴシック" charset="-128"/>
                <a:cs typeface="ＭＳ Ｐゴシック" charset="-128"/>
              </a:rPr>
              <a:t>Der Bereich „Größen und Messen“ enthält zudem den Schwerpunkt „Sachrechnen“. Die Kinder sollen zu realen oder simulierten Sachsituationen sowie zu Sachaufgaben mathematische Fragen formulieren und entsprechende Aufgabenstellungen lösen. Dabei kommt der selbstständigen Nutzung von Bearbeitungshilfen (Skizzen, Tabellen etc.) ein besonderer Stellenwert zu. Die SuS sollen befähigt werden, realistische Schätzungen vorzunehmen und eigene Sachaufgaben zu mathematischen Modellen zu formulieren (vgl. MSW 2008, S. 66). </a:t>
            </a:r>
          </a:p>
          <a:p>
            <a:pPr marL="0" marR="0" indent="0" algn="l" defTabSz="914400" rtl="0" eaLnBrk="1" fontAlgn="base" latinLnBrk="0" hangingPunct="1">
              <a:lnSpc>
                <a:spcPct val="100000"/>
              </a:lnSpc>
              <a:spcBef>
                <a:spcPct val="30000"/>
              </a:spcBef>
              <a:spcAft>
                <a:spcPct val="0"/>
              </a:spcAft>
              <a:buClrTx/>
              <a:buSzTx/>
              <a:buFont typeface="Wingdings" charset="2"/>
              <a:buNone/>
              <a:tabLst/>
              <a:defRPr/>
            </a:pPr>
            <a:endParaRPr lang="de-DE" sz="1200" i="0" kern="1200" baseline="0" dirty="0">
              <a:solidFill>
                <a:schemeClr val="tx1"/>
              </a:solidFill>
              <a:effectLst/>
              <a:latin typeface="Arial" charset="0"/>
              <a:ea typeface="ＭＳ Ｐゴシック" charset="-128"/>
              <a:cs typeface="ＭＳ Ｐゴシック" charset="-128"/>
              <a:sym typeface="Wingdings"/>
            </a:endParaRPr>
          </a:p>
          <a:p>
            <a:r>
              <a:rPr lang="de-DE" sz="1200" i="0" kern="1200" dirty="0">
                <a:solidFill>
                  <a:schemeClr val="tx1"/>
                </a:solidFill>
                <a:effectLst/>
                <a:latin typeface="Arial" charset="0"/>
                <a:ea typeface="ＭＳ Ｐゴシック" charset="-128"/>
                <a:cs typeface="ＭＳ Ｐゴシック" charset="-128"/>
              </a:rPr>
              <a:t>Dem Sachrechnen kommt auch im Rahmen des Inhaltsbereichs “Daten, Häufigkeiten und Wahrscheinlichkeiten“ eine besondere Bedeutung zu. Die SuS sollen Daten</a:t>
            </a:r>
            <a:r>
              <a:rPr lang="de-DE" sz="1200" i="0" kern="1200" baseline="0" dirty="0">
                <a:solidFill>
                  <a:schemeClr val="tx1"/>
                </a:solidFill>
                <a:effectLst/>
                <a:latin typeface="Arial" charset="0"/>
                <a:ea typeface="ＭＳ Ｐゴシック" charset="-128"/>
                <a:cs typeface="ＭＳ Ｐゴシック" charset="-128"/>
              </a:rPr>
              <a:t> aus ihrer unmittelbaren Lebenswirklichkeit sammeln und verarbeiten (vgl. MSW 2008, S. 66). </a:t>
            </a:r>
          </a:p>
          <a:p>
            <a:endParaRPr lang="de-DE" sz="1200" i="0" kern="1200" baseline="0" dirty="0">
              <a:solidFill>
                <a:schemeClr val="tx1"/>
              </a:solidFill>
              <a:effectLst/>
              <a:latin typeface="Arial" charset="0"/>
              <a:ea typeface="ＭＳ Ｐゴシック" charset="-128"/>
              <a:cs typeface="ＭＳ Ｐゴシック" charset="-128"/>
            </a:endParaRPr>
          </a:p>
          <a:p>
            <a:r>
              <a:rPr lang="de-DE" sz="1200" i="0" kern="1200" baseline="0" dirty="0">
                <a:solidFill>
                  <a:schemeClr val="tx1"/>
                </a:solidFill>
                <a:effectLst/>
                <a:latin typeface="Arial" charset="0"/>
                <a:ea typeface="ＭＳ Ｐゴシック" charset="-128"/>
                <a:cs typeface="ＭＳ Ｐゴシック" charset="-128"/>
              </a:rPr>
              <a:t>Es kommt zu Überschneidungen der verschiedenen Funktionen des Sachrechnens. Das Sachrechnen als Lernziel ist die zentrale Funktion und die anderen beiden Funktionen stehen im Dienste des Lernziels (vgl. Winter 2003).</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4865289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1" dirty="0"/>
              <a:t>Funktionen des Sachrechnens:</a:t>
            </a:r>
            <a:r>
              <a:rPr lang="de-DE" b="1" baseline="0" dirty="0"/>
              <a:t> </a:t>
            </a:r>
            <a:r>
              <a:rPr lang="de-DE" sz="1200" b="1" i="0" kern="1200" dirty="0">
                <a:solidFill>
                  <a:schemeClr val="tx1"/>
                </a:solidFill>
                <a:effectLst/>
                <a:latin typeface="Calibri Normal" charset="0"/>
                <a:ea typeface="ＭＳ Ｐゴシック" charset="-128"/>
                <a:cs typeface="ＭＳ Ｐゴシック" charset="-128"/>
              </a:rPr>
              <a:t>Sachrechnen als Lernstoff</a:t>
            </a:r>
            <a:r>
              <a:rPr lang="de-DE" sz="1200" b="1" i="0" kern="1200" baseline="0" dirty="0">
                <a:solidFill>
                  <a:schemeClr val="tx1"/>
                </a:solidFill>
                <a:effectLst/>
                <a:latin typeface="Calibri Normal" charset="0"/>
                <a:ea typeface="ＭＳ Ｐゴシック" charset="-128"/>
                <a:cs typeface="ＭＳ Ｐゴシック" charset="-128"/>
              </a:rPr>
              <a:t> </a:t>
            </a:r>
            <a:r>
              <a:rPr lang="de-DE" sz="1200" b="1" i="0" kern="1200" dirty="0">
                <a:solidFill>
                  <a:schemeClr val="tx1"/>
                </a:solidFill>
                <a:effectLst/>
                <a:latin typeface="Calibri Normal" charset="0"/>
                <a:ea typeface="ＭＳ Ｐゴシック" charset="-128"/>
                <a:cs typeface="ＭＳ Ｐゴシック" charset="-128"/>
              </a:rPr>
              <a:t> </a:t>
            </a:r>
            <a:endParaRPr lang="de-DE" b="1" dirty="0"/>
          </a:p>
          <a:p>
            <a:endParaRPr lang="de-DE" b="1"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dirty="0"/>
          </a:p>
          <a:p>
            <a:r>
              <a:rPr lang="de-DE" dirty="0"/>
              <a:t>Aufgabenbeispiel:</a:t>
            </a:r>
            <a:r>
              <a:rPr lang="de-DE" baseline="0" dirty="0"/>
              <a:t> Umgang mit Größen </a:t>
            </a:r>
          </a:p>
          <a:p>
            <a:r>
              <a:rPr lang="de-DE" baseline="0" dirty="0"/>
              <a:t>Schülerinnen und Schüler sollen u. a. realistische Größenvorstellungen entwickeln.</a:t>
            </a:r>
          </a:p>
          <a:p>
            <a:r>
              <a:rPr lang="de-DE" baseline="0" dirty="0"/>
              <a:t>Die Abbildung arbeitet mit Repräsentanten.</a:t>
            </a:r>
            <a:endParaRPr lang="de-DE" dirty="0"/>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1871277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Funktionen des Sachrechnens: </a:t>
            </a:r>
            <a:r>
              <a:rPr lang="de-DE" sz="1200" b="1" i="0" kern="1200" dirty="0">
                <a:solidFill>
                  <a:schemeClr val="tx1"/>
                </a:solidFill>
                <a:effectLst/>
                <a:latin typeface="Calibri Normal" charset="0"/>
                <a:ea typeface="ＭＳ Ｐゴシック" charset="-128"/>
                <a:cs typeface="ＭＳ Ｐゴシック" charset="-128"/>
              </a:rPr>
              <a:t>Sachrechnen als Lernprinzip </a:t>
            </a:r>
            <a:endParaRPr lang="de-DE" sz="1200" b="0" i="0" kern="1200" dirty="0">
              <a:solidFill>
                <a:schemeClr val="tx1"/>
              </a:solidFill>
              <a:effectLst/>
              <a:latin typeface="Calibri Normal" charset="0"/>
              <a:ea typeface="ＭＳ Ｐゴシック" charset="-128"/>
              <a:cs typeface="ＭＳ Ｐゴシック" charset="-128"/>
            </a:endParaRPr>
          </a:p>
          <a:p>
            <a:r>
              <a:rPr lang="de-DE" sz="1200" b="1" i="0" kern="1200" dirty="0">
                <a:solidFill>
                  <a:schemeClr val="tx1"/>
                </a:solidFill>
                <a:effectLst/>
                <a:latin typeface="Calibri Normal" charset="0"/>
                <a:ea typeface="ＭＳ Ｐゴシック" charset="-128"/>
                <a:cs typeface="ＭＳ Ｐゴシック" charset="-128"/>
              </a:rPr>
              <a:t> </a:t>
            </a:r>
            <a:endParaRPr lang="de-DE" sz="1200" b="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i="0" kern="1200" dirty="0">
              <a:solidFill>
                <a:schemeClr val="tx1"/>
              </a:solidFill>
              <a:effectLst/>
              <a:latin typeface="Calibri Normal" charset="0"/>
              <a:ea typeface="ＭＳ Ｐゴシック" charset="-128"/>
              <a:cs typeface="ＭＳ Ｐゴシック" charset="-128"/>
            </a:endParaRPr>
          </a:p>
          <a:p>
            <a:r>
              <a:rPr lang="de-DE" sz="1200" b="0" i="0" kern="1200" dirty="0">
                <a:solidFill>
                  <a:schemeClr val="tx1"/>
                </a:solidFill>
                <a:effectLst/>
                <a:latin typeface="Calibri Normal" charset="0"/>
                <a:ea typeface="ＭＳ Ｐゴシック" charset="-128"/>
                <a:cs typeface="ＭＳ Ｐゴシック" charset="-128"/>
              </a:rPr>
              <a:t>Mathematische Begriffe und Zusammenhänge sollen durch die Einbettung in Sachsituationen, welche der Erfahrungswelt der SuS entstammen, veranschaulicht werden. „Damit bleibt Mathematik kein Operieren im abstrakten Raum, sondern Verstehen wird an spezifische Vorstellungen gebunden.“ (Franke &amp; </a:t>
            </a:r>
            <a:r>
              <a:rPr lang="de-DE" sz="1200" b="0" i="0" kern="1200" dirty="0" err="1">
                <a:solidFill>
                  <a:schemeClr val="tx1"/>
                </a:solidFill>
                <a:effectLst/>
                <a:latin typeface="Calibri Normal" charset="0"/>
                <a:ea typeface="ＭＳ Ｐゴシック" charset="-128"/>
                <a:cs typeface="ＭＳ Ｐゴシック" charset="-128"/>
              </a:rPr>
              <a:t>Ruwisch</a:t>
            </a:r>
            <a:r>
              <a:rPr lang="de-DE" sz="1200" b="0" i="0" kern="1200" dirty="0">
                <a:solidFill>
                  <a:schemeClr val="tx1"/>
                </a:solidFill>
                <a:effectLst/>
                <a:latin typeface="Calibri Normal" charset="0"/>
                <a:ea typeface="ＭＳ Ｐゴシック" charset="-128"/>
                <a:cs typeface="ＭＳ Ｐゴシック" charset="-128"/>
              </a:rPr>
              <a:t> 2010, S. 25).</a:t>
            </a:r>
          </a:p>
          <a:p>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3226547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Funktionen des Sachrechnens: </a:t>
            </a:r>
            <a:r>
              <a:rPr lang="de-DE" sz="1200" b="1" i="0" kern="1200" dirty="0">
                <a:solidFill>
                  <a:schemeClr val="tx1"/>
                </a:solidFill>
                <a:effectLst/>
                <a:latin typeface="Calibri Normal" charset="0"/>
                <a:ea typeface="ＭＳ Ｐゴシック" charset="-128"/>
                <a:cs typeface="ＭＳ Ｐゴシック" charset="-128"/>
              </a:rPr>
              <a:t>Sachrechnen als Lernprinzip </a:t>
            </a:r>
            <a:endParaRPr lang="de-DE" sz="1200" b="0" i="0" kern="1200" dirty="0">
              <a:solidFill>
                <a:schemeClr val="tx1"/>
              </a:solidFill>
              <a:effectLst/>
              <a:latin typeface="Calibri Normal" charset="0"/>
              <a:ea typeface="ＭＳ Ｐゴシック" charset="-128"/>
              <a:cs typeface="ＭＳ Ｐゴシック" charset="-128"/>
            </a:endParaRPr>
          </a:p>
          <a:p>
            <a:r>
              <a:rPr lang="de-DE" sz="1200" b="1" i="0" kern="1200" dirty="0">
                <a:solidFill>
                  <a:schemeClr val="tx1"/>
                </a:solidFill>
                <a:effectLst/>
                <a:latin typeface="Calibri Normal" charset="0"/>
                <a:ea typeface="ＭＳ Ｐゴシック" charset="-128"/>
                <a:cs typeface="ＭＳ Ｐゴシック" charset="-128"/>
              </a:rPr>
              <a:t> </a:t>
            </a:r>
            <a:endParaRPr lang="de-DE" sz="1200" b="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i="0" kern="1200" dirty="0">
              <a:solidFill>
                <a:schemeClr val="tx1"/>
              </a:solidFill>
              <a:effectLst/>
              <a:latin typeface="Calibri Normal" charset="0"/>
              <a:ea typeface="ＭＳ Ｐゴシック" charset="-128"/>
              <a:cs typeface="ＭＳ Ｐゴシック" charset="-128"/>
            </a:endParaRPr>
          </a:p>
          <a:p>
            <a:r>
              <a:rPr lang="de-DE" sz="1200" b="0" i="0" kern="1200" dirty="0">
                <a:solidFill>
                  <a:schemeClr val="tx1"/>
                </a:solidFill>
                <a:effectLst/>
                <a:latin typeface="Calibri Normal" charset="0"/>
                <a:ea typeface="ＭＳ Ｐゴシック" charset="-128"/>
                <a:cs typeface="ＭＳ Ｐゴシック" charset="-128"/>
              </a:rPr>
              <a:t>Mathematische Begriffe und Zusammenhänge sollen durch die Einbettung in Sachsituationen, welche der Erfahrungswelt der SuS entstammen, veranschaulicht werden. „Damit bleibt Mathematik kein Operieren im abstrakten Raum, sondern Verstehen wird an spezifische Vorstellungen gebunden.“ (Franke &amp; </a:t>
            </a:r>
            <a:r>
              <a:rPr lang="de-DE" sz="1200" b="0" i="0" kern="1200" dirty="0" err="1">
                <a:solidFill>
                  <a:schemeClr val="tx1"/>
                </a:solidFill>
                <a:effectLst/>
                <a:latin typeface="Calibri Normal" charset="0"/>
                <a:ea typeface="ＭＳ Ｐゴシック" charset="-128"/>
                <a:cs typeface="ＭＳ Ｐゴシック" charset="-128"/>
              </a:rPr>
              <a:t>Ruwisch</a:t>
            </a:r>
            <a:r>
              <a:rPr lang="de-DE" sz="1200" b="0" i="0" kern="1200" dirty="0">
                <a:solidFill>
                  <a:schemeClr val="tx1"/>
                </a:solidFill>
                <a:effectLst/>
                <a:latin typeface="Calibri Normal" charset="0"/>
                <a:ea typeface="ＭＳ Ｐゴシック" charset="-128"/>
                <a:cs typeface="ＭＳ Ｐゴシック" charset="-128"/>
              </a:rPr>
              <a:t> 2010, S. 25).</a:t>
            </a:r>
          </a:p>
          <a:p>
            <a:endParaRPr lang="de-DE" sz="1200" b="0" i="0" kern="1200" dirty="0">
              <a:solidFill>
                <a:schemeClr val="tx1"/>
              </a:solidFill>
              <a:effectLst/>
              <a:latin typeface="Calibri Normal" charset="0"/>
              <a:ea typeface="ＭＳ Ｐゴシック" charset="-128"/>
              <a:cs typeface="ＭＳ Ｐゴシック" charset="-128"/>
            </a:endParaRPr>
          </a:p>
          <a:p>
            <a:r>
              <a:rPr lang="de-DE" sz="1200" b="0" i="1" kern="1200" dirty="0">
                <a:solidFill>
                  <a:schemeClr val="tx1"/>
                </a:solidFill>
                <a:effectLst/>
                <a:latin typeface="Calibri Normal" charset="0"/>
                <a:ea typeface="ＭＳ Ｐゴシック" charset="-128"/>
                <a:cs typeface="ＭＳ Ｐゴシック" charset="-128"/>
              </a:rPr>
              <a:t>Hinweise zur Abbildung: Zahlenbuch</a:t>
            </a:r>
            <a:r>
              <a:rPr lang="de-DE" sz="1200" b="0" i="1" kern="1200" baseline="0" dirty="0">
                <a:solidFill>
                  <a:schemeClr val="tx1"/>
                </a:solidFill>
                <a:effectLst/>
                <a:latin typeface="Calibri Normal" charset="0"/>
                <a:ea typeface="ＭＳ Ｐゴシック" charset="-128"/>
                <a:cs typeface="ＭＳ Ｐゴシック" charset="-128"/>
              </a:rPr>
              <a:t> 1 (2012)</a:t>
            </a:r>
          </a:p>
          <a:p>
            <a:r>
              <a:rPr lang="de-DE" sz="1200" b="0" i="0" kern="1200" dirty="0">
                <a:solidFill>
                  <a:schemeClr val="tx1"/>
                </a:solidFill>
                <a:effectLst/>
                <a:latin typeface="Calibri Normal" charset="0"/>
                <a:ea typeface="ＭＳ Ｐゴシック" charset="-128"/>
                <a:cs typeface="ＭＳ Ｐゴシック" charset="-128"/>
              </a:rPr>
              <a:t>Frage</a:t>
            </a:r>
            <a:r>
              <a:rPr lang="de-DE" sz="1200" b="0" i="0" kern="1200" baseline="0" dirty="0">
                <a:solidFill>
                  <a:schemeClr val="tx1"/>
                </a:solidFill>
                <a:effectLst/>
                <a:latin typeface="Calibri Normal" charset="0"/>
                <a:ea typeface="ＭＳ Ｐゴシック" charset="-128"/>
                <a:cs typeface="ＭＳ Ｐゴシック" charset="-128"/>
              </a:rPr>
              <a:t> an die Teilnehmenden</a:t>
            </a:r>
            <a:r>
              <a:rPr lang="de-DE" sz="1200" b="0" i="0" kern="1200" dirty="0">
                <a:solidFill>
                  <a:schemeClr val="tx1"/>
                </a:solidFill>
                <a:effectLst/>
                <a:latin typeface="Calibri Normal" charset="0"/>
                <a:ea typeface="ＭＳ Ｐゴシック" charset="-128"/>
                <a:cs typeface="ＭＳ Ｐゴシック" charset="-128"/>
              </a:rPr>
              <a:t>: Welche Grundsituationen</a:t>
            </a:r>
            <a:r>
              <a:rPr lang="de-DE" sz="1200" b="0" i="0" kern="1200" baseline="0" dirty="0">
                <a:solidFill>
                  <a:schemeClr val="tx1"/>
                </a:solidFill>
                <a:effectLst/>
                <a:latin typeface="Calibri Normal" charset="0"/>
                <a:ea typeface="ＭＳ Ｐゴシック" charset="-128"/>
                <a:cs typeface="ＭＳ Ｐゴシック" charset="-128"/>
              </a:rPr>
              <a:t> sollen die Kinder in der obigen Abbildung mit der Subtraktion in Verbindung bringen?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0" i="0" kern="1200" baseline="0" dirty="0">
                <a:solidFill>
                  <a:schemeClr val="tx1"/>
                </a:solidFill>
                <a:effectLst/>
                <a:latin typeface="Calibri Normal" charset="0"/>
                <a:ea typeface="ＭＳ Ｐゴシック" charset="-128"/>
                <a:cs typeface="ＭＳ Ｐゴシック" charset="-128"/>
                <a:sym typeface="Wingdings"/>
              </a:rPr>
              <a:t>Bsp.: </a:t>
            </a:r>
            <a:r>
              <a:rPr lang="de-DE" dirty="0"/>
              <a:t>9 Kegel, zwei sind umgefallen</a:t>
            </a:r>
            <a:r>
              <a:rPr lang="de-DE" baseline="0" dirty="0"/>
              <a:t> (9-2), </a:t>
            </a:r>
            <a:r>
              <a:rPr lang="de-DE" dirty="0"/>
              <a:t>6 Kinder, eines muss schon gehen</a:t>
            </a:r>
            <a:r>
              <a:rPr lang="de-DE" baseline="0" dirty="0"/>
              <a:t> (6-1), </a:t>
            </a:r>
            <a:r>
              <a:rPr lang="de-DE" dirty="0"/>
              <a:t>7 Gläser/Tortenstücke, aber nur 6 Kinder</a:t>
            </a:r>
            <a:r>
              <a:rPr lang="de-DE" baseline="0" dirty="0"/>
              <a:t> </a:t>
            </a:r>
            <a:r>
              <a:rPr lang="de-DE" baseline="0" dirty="0">
                <a:sym typeface="Wingdings"/>
              </a:rPr>
              <a:t> Wie viele Kinder fehlen noch? (6+_=7)</a:t>
            </a:r>
            <a:endParaRPr lang="de-DE" dirty="0"/>
          </a:p>
          <a:p>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3904599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Arial" charset="0"/>
                <a:ea typeface="ＭＳ Ｐゴシック" charset="-128"/>
                <a:cs typeface="ＭＳ Ｐゴシック" charset="-128"/>
              </a:rPr>
              <a:t>Funktionen des Sachrechnens: Sachrechnen als Lernziel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b="0" i="0" kern="1200" dirty="0">
              <a:solidFill>
                <a:schemeClr val="tx1"/>
              </a:solidFill>
              <a:effectLst/>
              <a:latin typeface="Calibri Norm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Sachrechnen als Lernziel bedeutet, dass das Sachrechnen nicht länger der Vermittlung von Größenvorstellungen oder der Veranschaulichung mathematischer Inhalte dient, sondern selbst zum Gegenstand des Mathematikunterrichts wird. Phänomene der Umwelt sollen</a:t>
            </a:r>
            <a:r>
              <a:rPr lang="de-DE" sz="1200" b="0" i="0" kern="1200" baseline="0" dirty="0">
                <a:solidFill>
                  <a:schemeClr val="tx1"/>
                </a:solidFill>
                <a:effectLst/>
                <a:latin typeface="Calibri Normal" charset="0"/>
                <a:ea typeface="ＭＳ Ｐゴシック" charset="-128"/>
                <a:cs typeface="ＭＳ Ｐゴシック" charset="-128"/>
              </a:rPr>
              <a:t> </a:t>
            </a:r>
            <a:r>
              <a:rPr lang="de-DE" sz="1200" b="0" i="0" kern="1200" dirty="0">
                <a:solidFill>
                  <a:schemeClr val="tx1"/>
                </a:solidFill>
                <a:effectLst/>
                <a:latin typeface="Calibri Normal" charset="0"/>
                <a:ea typeface="ＭＳ Ｐゴシック" charset="-128"/>
                <a:cs typeface="ＭＳ Ｐゴシック" charset="-128"/>
              </a:rPr>
              <a:t>mittels mathematischer Modelle verstanden und kritisch hinterfragt werden. Es wird folglich nicht nur mathematisches Wissen, sondern auch Sachwissen bzgl. der zu bearbeitenden Problemstellung erworben.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Diese dritte Funktion ist die umfassendste und wichtigste, aber unterrichtspraktisch auch am schwierigsten zu realisierende Funktion. Die beiden zuvor genannten Funktionen stehen im Dienst dieser dritten Funktion </a:t>
            </a:r>
            <a:r>
              <a:rPr lang="de-DE" sz="1200" b="0" i="0" kern="1200" baseline="0" dirty="0">
                <a:solidFill>
                  <a:schemeClr val="tx1"/>
                </a:solidFill>
                <a:effectLst/>
                <a:latin typeface="Calibri Normal" charset="0"/>
                <a:ea typeface="ＭＳ Ｐゴシック" charset="-128"/>
                <a:cs typeface="ＭＳ Ｐゴシック" charset="-128"/>
              </a:rPr>
              <a:t>(vgl. Franke &amp; </a:t>
            </a:r>
            <a:r>
              <a:rPr lang="de-DE" sz="1200" b="0" i="0" kern="1200" baseline="0" dirty="0" err="1">
                <a:solidFill>
                  <a:schemeClr val="tx1"/>
                </a:solidFill>
                <a:effectLst/>
                <a:latin typeface="Calibri Normal" charset="0"/>
                <a:ea typeface="ＭＳ Ｐゴシック" charset="-128"/>
                <a:cs typeface="ＭＳ Ｐゴシック" charset="-128"/>
              </a:rPr>
              <a:t>Ruwisch</a:t>
            </a:r>
            <a:r>
              <a:rPr lang="de-DE" sz="1200" b="0" i="0" kern="1200" baseline="0" dirty="0">
                <a:solidFill>
                  <a:schemeClr val="tx1"/>
                </a:solidFill>
                <a:effectLst/>
                <a:latin typeface="Calibri Normal" charset="0"/>
                <a:ea typeface="ＭＳ Ｐゴシック" charset="-128"/>
                <a:cs typeface="ＭＳ Ｐゴシック" charset="-128"/>
              </a:rPr>
              <a:t> 2010, S. 26).</a:t>
            </a:r>
          </a:p>
          <a:p>
            <a:endParaRPr lang="de-DE" sz="1200" b="0" i="0" kern="1200" baseline="0" dirty="0">
              <a:solidFill>
                <a:schemeClr val="tx1"/>
              </a:solidFill>
              <a:effectLst/>
              <a:latin typeface="Calibri Norm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6713639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Arial" charset="0"/>
                <a:ea typeface="ＭＳ Ｐゴシック" charset="-128"/>
                <a:cs typeface="ＭＳ Ｐゴシック" charset="-128"/>
              </a:rPr>
              <a:t>Funktionen des Sachrechnens: Sachrechnen als Lernziel </a:t>
            </a:r>
          </a:p>
          <a:p>
            <a:r>
              <a:rPr lang="de-DE" dirty="0"/>
              <a:t>Beispiel</a:t>
            </a:r>
            <a:r>
              <a:rPr lang="de-DE" baseline="0" dirty="0"/>
              <a:t> Sachtext</a:t>
            </a:r>
          </a:p>
          <a:p>
            <a:r>
              <a:rPr lang="de-DE" baseline="0" dirty="0"/>
              <a:t>Sachtexte bieten eine gute Möglichkeit, das Fach Mathematik mit anderen Unterrichtsfächern zu verbinden (z. B. Sachunterricht). Die Kinder lernen, Sachtexten relevante Informationen zu entnehmen und diese von nicht relevanten Angaben zu unterscheiden. Um die Aufgaben lösen zu können, müssen die Schülerinnen und Schüler die Sachinformationen in ein mathematisches Modell übersetzen und das Ergebnis anschließend auf die Sachsituation zurückbeziehen (siehe Modellbildungsprozess BS 2). Dabei wird ein realistischer Umgang mit Größen geschult.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baseline="0" dirty="0"/>
              <a:t>Quelle: https://</a:t>
            </a:r>
            <a:r>
              <a:rPr lang="de-DE" baseline="0" dirty="0" err="1"/>
              <a:t>pikas.dzlm.de</a:t>
            </a:r>
            <a:r>
              <a:rPr lang="de-DE" baseline="0" dirty="0"/>
              <a:t>/</a:t>
            </a:r>
            <a:r>
              <a:rPr lang="de-DE" baseline="0" dirty="0" err="1"/>
              <a:t>pikasfiles</a:t>
            </a:r>
            <a:r>
              <a:rPr lang="de-DE" baseline="0" dirty="0"/>
              <a:t>/</a:t>
            </a:r>
            <a:r>
              <a:rPr lang="de-DE" baseline="0" dirty="0" err="1"/>
              <a:t>uploads</a:t>
            </a:r>
            <a:r>
              <a:rPr lang="de-DE" baseline="0" dirty="0"/>
              <a:t>/</a:t>
            </a:r>
            <a:r>
              <a:rPr lang="de-DE" baseline="0" dirty="0" err="1"/>
              <a:t>upload</a:t>
            </a:r>
            <a:r>
              <a:rPr lang="de-DE" baseline="0" dirty="0"/>
              <a:t>/Material/Haus_7_-_Gute_-_Aufgaben/UM/Dinosaurier/</a:t>
            </a:r>
            <a:r>
              <a:rPr lang="de-DE" baseline="0" dirty="0" err="1"/>
              <a:t>Schueler</a:t>
            </a:r>
            <a:r>
              <a:rPr lang="de-DE" baseline="0" dirty="0"/>
              <a:t>-Material/</a:t>
            </a:r>
            <a:r>
              <a:rPr lang="de-DE" baseline="0" dirty="0" err="1"/>
              <a:t>Ankylosaurus</a:t>
            </a:r>
            <a:r>
              <a:rPr lang="de-DE" baseline="0" dirty="0"/>
              <a:t>/</a:t>
            </a:r>
            <a:r>
              <a:rPr lang="de-DE" baseline="0" dirty="0" err="1"/>
              <a:t>Ankylosaurus.pdf</a:t>
            </a:r>
            <a:r>
              <a:rPr lang="de-DE" baseline="0" dirty="0"/>
              <a:t> </a:t>
            </a:r>
            <a:r>
              <a:rPr lang="de-DE" sz="1200" i="0" kern="1200" dirty="0">
                <a:solidFill>
                  <a:schemeClr val="tx1"/>
                </a:solidFill>
                <a:effectLst/>
                <a:latin typeface="Arial" charset="0"/>
                <a:ea typeface="ＭＳ Ｐゴシック" charset="-128"/>
                <a:cs typeface="ＭＳ Ｐゴシック" charset="-128"/>
              </a:rPr>
              <a:t>[15.06.2018]</a:t>
            </a:r>
            <a:endParaRPr lang="de-DE" dirty="0"/>
          </a:p>
          <a:p>
            <a:endParaRPr lang="de-DE" dirty="0"/>
          </a:p>
          <a:p>
            <a:r>
              <a:rPr lang="de-DE" b="1" dirty="0"/>
              <a:t>Lehrermaterial zur Aufgabe:</a:t>
            </a:r>
          </a:p>
          <a:p>
            <a:r>
              <a:rPr lang="de-DE" dirty="0"/>
              <a:t>https://</a:t>
            </a:r>
            <a:r>
              <a:rPr lang="de-DE" dirty="0" err="1"/>
              <a:t>pikas.dzlm.de</a:t>
            </a:r>
            <a:r>
              <a:rPr lang="de-DE" dirty="0"/>
              <a:t>/</a:t>
            </a:r>
            <a:r>
              <a:rPr lang="de-DE" dirty="0" err="1"/>
              <a:t>pikasfiles</a:t>
            </a:r>
            <a:r>
              <a:rPr lang="de-DE" dirty="0"/>
              <a:t>/</a:t>
            </a:r>
            <a:r>
              <a:rPr lang="de-DE" dirty="0" err="1"/>
              <a:t>uploads</a:t>
            </a:r>
            <a:r>
              <a:rPr lang="de-DE" dirty="0"/>
              <a:t>/</a:t>
            </a:r>
            <a:r>
              <a:rPr lang="de-DE" dirty="0" err="1"/>
              <a:t>upload</a:t>
            </a:r>
            <a:r>
              <a:rPr lang="de-DE" dirty="0"/>
              <a:t>/Material/Haus_7_-_Gute_-_Aufgaben/UM/Dinosaurier/Lehrer-Material/</a:t>
            </a:r>
            <a:r>
              <a:rPr lang="de-DE" dirty="0" err="1"/>
              <a:t>Hinweise_Dinosaurier.pdf</a:t>
            </a:r>
            <a:r>
              <a:rPr lang="de-DE" dirty="0"/>
              <a:t> [20.08.2018]</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1180631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Arial" charset="0"/>
                <a:ea typeface="ＭＳ Ｐゴシック" charset="-128"/>
                <a:cs typeface="ＭＳ Ｐゴシック" charset="-128"/>
              </a:rPr>
              <a:t>Funktionen des Sachrechnens: Zwischenfazit</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29</a:t>
            </a:fld>
            <a:endParaRPr lang="de-DE"/>
          </a:p>
        </p:txBody>
      </p:sp>
    </p:spTree>
    <p:extLst>
      <p:ext uri="{BB962C8B-B14F-4D97-AF65-F5344CB8AC3E}">
        <p14:creationId xmlns:p14="http://schemas.microsoft.com/office/powerpoint/2010/main" val="1378777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a:t>
            </a:fld>
            <a:endParaRPr lang="de-DE"/>
          </a:p>
        </p:txBody>
      </p:sp>
    </p:spTree>
    <p:extLst>
      <p:ext uri="{BB962C8B-B14F-4D97-AF65-F5344CB8AC3E}">
        <p14:creationId xmlns:p14="http://schemas.microsoft.com/office/powerpoint/2010/main" val="33336044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einzelnen Themen des Schwerpunktes</a:t>
            </a:r>
            <a:r>
              <a:rPr lang="de-DE" sz="1200" kern="1200" baseline="0" dirty="0">
                <a:solidFill>
                  <a:schemeClr val="tx1"/>
                </a:solidFill>
                <a:effectLst/>
                <a:latin typeface="Arial" charset="0"/>
                <a:ea typeface="ＭＳ Ｐゴシック" charset="-128"/>
                <a:cs typeface="ＭＳ Ｐゴシック" charset="-128"/>
              </a:rPr>
              <a:t> Sachrechnen sollen</a:t>
            </a:r>
            <a:r>
              <a:rPr lang="de-DE" sz="1200" kern="1200" dirty="0">
                <a:solidFill>
                  <a:schemeClr val="tx1"/>
                </a:solidFill>
                <a:effectLst/>
                <a:latin typeface="Arial" charset="0"/>
                <a:ea typeface="ＭＳ Ｐゴシック" charset="-128"/>
                <a:cs typeface="ＭＳ Ｐゴシック" charset="-128"/>
              </a:rPr>
              <a:t> den Teilnehmenden anhand der Folie transparent gemacht werden.</a:t>
            </a:r>
          </a:p>
          <a:p>
            <a:endParaRPr lang="de-DE" sz="1200" kern="1200" dirty="0">
              <a:solidFill>
                <a:schemeClr val="tx1"/>
              </a:solidFill>
              <a:effectLst/>
              <a:latin typeface="Arial" charset="0"/>
              <a:ea typeface="ＭＳ Ｐゴシック" charset="-128"/>
              <a:cs typeface="ＭＳ Ｐゴシック" charset="-128"/>
            </a:endParaRPr>
          </a:p>
          <a:p>
            <a:r>
              <a:rPr lang="de-DE" b="0" i="1" dirty="0"/>
              <a:t>Strukturelle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Folien 30-38</a:t>
            </a:r>
            <a:r>
              <a:rPr lang="de-DE" b="0" dirty="0">
                <a:effectLst/>
              </a:rPr>
              <a:t>: </a:t>
            </a:r>
            <a:r>
              <a:rPr lang="de-DE" sz="1200" b="0" i="0" kern="1200" dirty="0">
                <a:solidFill>
                  <a:schemeClr val="tx1"/>
                </a:solidFill>
                <a:effectLst/>
                <a:latin typeface="Calibri Normal" charset="0"/>
                <a:ea typeface="ＭＳ Ｐゴシック" charset="-128"/>
                <a:cs typeface="ＭＳ Ｐゴシック" charset="-128"/>
              </a:rPr>
              <a:t>Typen von Sachaufgaben (10 min)</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PAUSE</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6455717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Arial" charset="0"/>
                <a:ea typeface="ＭＳ Ｐゴシック" charset="-128"/>
                <a:cs typeface="ＭＳ Ｐゴシック" charset="-128"/>
              </a:rPr>
              <a:t>Typen von Sachaufgaben</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Methodische Hinweise</a:t>
            </a:r>
            <a:endParaRPr lang="de-DE" sz="120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Den Teilnehmenden werden ausgewählte Typen von Sachaufgaben</a:t>
            </a:r>
            <a:r>
              <a:rPr lang="de-DE" baseline="0" dirty="0"/>
              <a:t> </a:t>
            </a:r>
            <a:r>
              <a:rPr lang="de-DE" dirty="0"/>
              <a:t>exemplarisch vorgestellt (Folie </a:t>
            </a:r>
            <a:r>
              <a:rPr lang="de-DE" dirty="0" smtClean="0"/>
              <a:t>32–37</a:t>
            </a:r>
            <a:r>
              <a:rPr lang="de-DE" dirty="0"/>
              <a:t>). Dabei soll ein Bezug zu den eingangs vorgestellten Zielen und Funktionen des Sachrechnens hergestellt werden. Zudem sollen mögliche </a:t>
            </a:r>
            <a:r>
              <a:rPr lang="de-DE" baseline="0" dirty="0"/>
              <a:t>Vor- und Nachteile der einzelnen Aufgabenformate mit den Teilnehmenden diskutiert werden.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Die Teilnehmenden</a:t>
            </a:r>
            <a:r>
              <a:rPr lang="de-DE" baseline="0" dirty="0"/>
              <a:t> </a:t>
            </a:r>
            <a:r>
              <a:rPr lang="de-DE" dirty="0"/>
              <a:t>erhalten (im Anschluss) eine Tabelle, welche die</a:t>
            </a:r>
            <a:r>
              <a:rPr lang="de-DE" baseline="0" dirty="0"/>
              <a:t> zentralen </a:t>
            </a:r>
            <a:r>
              <a:rPr lang="de-DE" dirty="0"/>
              <a:t>Typen von Sachaufgaben enthält (DZLM-Sachrechnen-BS1-AB1).</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Alternativ können die Teilnehmenden aufgefordert werden, die verschiedenen Beispielaufgaben (Folie 31) hinsichtlich der vorgestellten Ziele und Funktionen des Sachrechnens zu analysiert (ggf. weitere Aufgabenbeispiele austeilen und den Arbeitsauftrag in Kleingruppen bearbeiten lassen). Zudem sollen mögliche </a:t>
            </a:r>
            <a:r>
              <a:rPr lang="de-DE" baseline="0" dirty="0"/>
              <a:t>Vor- und Nachteile der einzelnen Aufgabenformate mit den Teilnehmenden diskutiert werden. </a:t>
            </a:r>
            <a:r>
              <a:rPr lang="de-DE" dirty="0"/>
              <a:t>Anschließend würde eine (gemeinsame) Zuordnung der Aufgabenbespiele zu den Typen von Sachaufgaben (Folien 32-37) erfolgen.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dirty="0"/>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dirty="0"/>
              <a:t>Mögliche Aufgabenstellung:</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	Analysieren Sie die Aufgabenbeispiele hinsichtlich der eingangs vorgestellten Ziele und Funktionen des Sachrechnens. Welche Herausforderungen und Chancen sehen Sie in den einzelnen 	Aufgabenstellungen?</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i="1" baseline="0" dirty="0"/>
              <a:t>Fachliche/fachdidaktische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Es ist darauf hinzuweisen, dass die Terminologie in der Literatur</a:t>
            </a:r>
            <a:r>
              <a:rPr lang="de-DE" baseline="0" dirty="0"/>
              <a:t> zum Teil uneinheitlich ist (vgl. Krauthausen &amp; Scherer 2007, S. 83).</a:t>
            </a:r>
            <a:endParaRPr lang="de-DE" dirty="0"/>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40012975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Arial" charset="0"/>
                <a:ea typeface="ＭＳ Ｐゴシック" charset="-128"/>
                <a:cs typeface="ＭＳ Ｐゴシック" charset="-128"/>
              </a:rPr>
              <a:t>Typen von Sachaufgaben</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i="1"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i="1" baseline="0" dirty="0"/>
              <a:t>Fachliche/fachdidaktische Hinweise</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b="1"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b="1" dirty="0"/>
              <a:t>Sachbilder: </a:t>
            </a:r>
            <a:r>
              <a:rPr lang="de-DE" dirty="0"/>
              <a:t>Sachbilder stellen eine</a:t>
            </a:r>
            <a:r>
              <a:rPr lang="de-DE" baseline="0" dirty="0"/>
              <a:t> Anzahl oder einen Zahlensatz bildlich dar. Sie dienen der Konkretisierung und Veranschaulichung mathematischer Sachverhalte/Operationen. Die Sache selbst tritt dabei in den Hintergrund und ist austauschbar (vgl. Krauthausen &amp; Scherer 2007, S. 83f.).</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20503275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Arial" charset="0"/>
                <a:ea typeface="ＭＳ Ｐゴシック" charset="-128"/>
                <a:cs typeface="ＭＳ Ｐゴシック" charset="-128"/>
              </a:rPr>
              <a:t>Typen von Sachaufgaben</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i="1" baseline="0" dirty="0"/>
              <a:t>Fachliche/fachdidaktische Hinweise</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1" baseline="0" dirty="0">
              <a:latin typeface="Calibri" charset="0"/>
              <a:ea typeface="Calibri" charset="0"/>
              <a:cs typeface="Calibri"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b="1" baseline="0" dirty="0">
                <a:latin typeface="Calibri" charset="0"/>
                <a:ea typeface="Calibri" charset="0"/>
                <a:cs typeface="Calibri" charset="0"/>
              </a:rPr>
              <a:t>Textaufgaben</a:t>
            </a:r>
            <a:r>
              <a:rPr lang="de-DE" baseline="0" dirty="0">
                <a:latin typeface="Calibri" charset="0"/>
                <a:ea typeface="Calibri" charset="0"/>
                <a:cs typeface="Calibri" charset="0"/>
              </a:rPr>
              <a:t> sind Aufgaben, die den </a:t>
            </a:r>
            <a:r>
              <a:rPr lang="de-DE" baseline="0" dirty="0" err="1">
                <a:latin typeface="Calibri" charset="0"/>
                <a:ea typeface="Calibri" charset="0"/>
                <a:cs typeface="Calibri" charset="0"/>
              </a:rPr>
              <a:t>SuS</a:t>
            </a:r>
            <a:r>
              <a:rPr lang="de-DE" baseline="0" dirty="0">
                <a:latin typeface="Calibri" charset="0"/>
                <a:ea typeface="Calibri" charset="0"/>
                <a:cs typeface="Calibri" charset="0"/>
              </a:rPr>
              <a:t> in Textform präsentiert werden und die einen scheinbaren Sachbezug aufweisen. Die Sache selbst ist jedoch nebensächlich und austauschbar. Die Kinder sollen angegebene Daten, Zahlen und Größen zueinander in Beziehung setzen. Als Bearbeitungshilfe wird den </a:t>
            </a:r>
            <a:r>
              <a:rPr lang="de-DE" baseline="0" dirty="0" err="1">
                <a:latin typeface="Calibri" charset="0"/>
                <a:ea typeface="Calibri" charset="0"/>
                <a:cs typeface="Calibri" charset="0"/>
              </a:rPr>
              <a:t>SuS</a:t>
            </a:r>
            <a:r>
              <a:rPr lang="de-DE" baseline="0" dirty="0">
                <a:latin typeface="Calibri" charset="0"/>
                <a:ea typeface="Calibri" charset="0"/>
                <a:cs typeface="Calibri" charset="0"/>
              </a:rPr>
              <a:t> häufig ein „Frage, Rechnung, Antwort“-Schema angeboten. Die Aufgabe der Kinder liegt schließlich in der “Übersetzung“ der Textform in eine mathematische Gleichung (vgl. Krauthausen &amp; Scherer 2007, S. 85 ff.).</a:t>
            </a:r>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latin typeface="Calibri" charset="0"/>
                <a:ea typeface="Calibri" charset="0"/>
                <a:cs typeface="Calibri" charset="0"/>
              </a:rPr>
              <a:t>Alternative </a:t>
            </a:r>
            <a:r>
              <a:rPr lang="de-DE" baseline="0" dirty="0">
                <a:latin typeface="Calibri" charset="0"/>
                <a:ea typeface="Calibri" charset="0"/>
                <a:cs typeface="Calibri" charset="0"/>
                <a:sym typeface="Wingdings"/>
              </a:rPr>
              <a:t> Denkaufgaben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latin typeface="Calibri" charset="0"/>
              <a:ea typeface="Calibri" charset="0"/>
              <a:cs typeface="Calibri" charset="0"/>
              <a:sym typeface="Wingding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1" baseline="0" dirty="0">
                <a:latin typeface="Calibri" charset="0"/>
                <a:ea typeface="Calibri" charset="0"/>
                <a:cs typeface="Calibri" charset="0"/>
                <a:sym typeface="Wingdings"/>
              </a:rPr>
              <a:t>Denkaufgaben</a:t>
            </a:r>
            <a:r>
              <a:rPr lang="de-DE" baseline="0" dirty="0">
                <a:latin typeface="Calibri" charset="0"/>
                <a:ea typeface="Calibri" charset="0"/>
                <a:cs typeface="Calibri" charset="0"/>
                <a:sym typeface="Wingdings"/>
              </a:rPr>
              <a:t> sind künstliche Aufgaben in Textform, die auf das Entwickeln allgemeiner Denk- und Lösungsstrategien ausgerichtet sind. Obwohl es sich um realitätsferne Aufgaben handelt, kommt dem Modellbildungsprozess eine besondere Bedeutung zu (siehe z. B. Sachproblem „Schneckenaufgabe“ BS 2) (</a:t>
            </a:r>
            <a:r>
              <a:rPr lang="de-DE" baseline="0" dirty="0">
                <a:latin typeface="Calibri" charset="0"/>
                <a:ea typeface="Calibri" charset="0"/>
                <a:cs typeface="Calibri" charset="0"/>
              </a:rPr>
              <a:t>vgl. Krauthausen &amp; Scherer 2007, S. 85 ff.).</a:t>
            </a:r>
            <a:endParaRPr lang="de-DE" baseline="0" dirty="0">
              <a:latin typeface="Calibri" charset="0"/>
              <a:ea typeface="Calibri" charset="0"/>
              <a:cs typeface="Calibri" charset="0"/>
              <a:sym typeface="Wingding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31263190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Arial" charset="0"/>
                <a:ea typeface="ＭＳ Ｐゴシック" charset="-128"/>
                <a:cs typeface="ＭＳ Ｐゴシック" charset="-128"/>
              </a:rPr>
              <a:t>Typen von Sachaufgaben</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Methodische Hinweise</a:t>
            </a:r>
            <a:endParaRPr lang="de-DE" sz="120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Den Teilnehmenden werden ausgewählte Typen von Sachaufgaben</a:t>
            </a:r>
            <a:r>
              <a:rPr lang="de-DE" baseline="0" dirty="0"/>
              <a:t> </a:t>
            </a:r>
            <a:r>
              <a:rPr lang="de-DE" dirty="0"/>
              <a:t>exemplarisch vorgestellt. Dabei soll ein Bezug zu den eingangs vorgestellten Zielen und Funktionen des Sachrechnens hergestellt werden. Zudem sollen mögliche </a:t>
            </a:r>
            <a:r>
              <a:rPr lang="de-DE" baseline="0" dirty="0"/>
              <a:t>Vor- und Nachteile der einzelnen Aufgabenformate mit den Teilnehmenden diskutiert werden.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Die Teilnehmenden</a:t>
            </a:r>
            <a:r>
              <a:rPr lang="de-DE" baseline="0" dirty="0"/>
              <a:t> </a:t>
            </a:r>
            <a:r>
              <a:rPr lang="de-DE" dirty="0"/>
              <a:t>erhalten (im Anschluss) eine Tabelle, welche die</a:t>
            </a:r>
            <a:r>
              <a:rPr lang="de-DE" baseline="0" dirty="0"/>
              <a:t> zentralen </a:t>
            </a:r>
            <a:r>
              <a:rPr lang="de-DE" dirty="0"/>
              <a:t>Typen von Sachaufgaben enthält.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i="1" baseline="0" dirty="0"/>
              <a:t>Fachliche/fachdidaktische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Es ist darauf hinzuweisen, dass die Terminologie in der Literatur</a:t>
            </a:r>
            <a:r>
              <a:rPr lang="de-DE" baseline="0" dirty="0"/>
              <a:t> zum Teil uneinheitlich ist (vgl. Krauthausen &amp; Scherer 2007, S. 83).</a:t>
            </a:r>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b="0" i="0" kern="1200" baseline="0" dirty="0">
              <a:solidFill>
                <a:srgbClr val="FF0000"/>
              </a:solidFill>
              <a:effectLst/>
              <a:latin typeface="Calibri Norm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1" i="0" kern="1200" baseline="0" dirty="0">
                <a:solidFill>
                  <a:srgbClr val="FF0000"/>
                </a:solidFill>
                <a:effectLst/>
                <a:latin typeface="Calibri Normal" charset="0"/>
                <a:ea typeface="ＭＳ Ｐゴシック" charset="-128"/>
                <a:cs typeface="ＭＳ Ｐゴシック" charset="-128"/>
              </a:rPr>
              <a:t>Bild-Text-Aufgabe:</a:t>
            </a:r>
            <a:r>
              <a:rPr lang="de-DE" sz="1200" b="0" i="0" kern="1200" baseline="0" dirty="0">
                <a:solidFill>
                  <a:srgbClr val="FF0000"/>
                </a:solidFill>
                <a:effectLst/>
                <a:latin typeface="Calibri Normal" charset="0"/>
                <a:ea typeface="ＭＳ Ｐゴシック" charset="-128"/>
                <a:cs typeface="ＭＳ Ｐゴシック" charset="-128"/>
              </a:rPr>
              <a:t> Aufgaben diesen Typs enthalten eine Kombination aus Bild und Text. Dabei sind die im Bild gegebenen Informationen für die Lösung der Textaufgabe grundlegend. Bild-Text-Aufgaben sind eindeutig bearbeitbar, wobei der Sachkontext austauschbar bleibt (vgl. </a:t>
            </a:r>
            <a:r>
              <a:rPr lang="de-DE" b="0" baseline="0" dirty="0">
                <a:solidFill>
                  <a:srgbClr val="FF0000"/>
                </a:solidFill>
              </a:rPr>
              <a:t>Krauthausen &amp; Scherer 2007, S. 85).</a:t>
            </a:r>
            <a:endParaRPr lang="de-DE" sz="1200" b="0" i="0" kern="1200" dirty="0">
              <a:solidFill>
                <a:srgbClr val="FF0000"/>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40125670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Arial" charset="0"/>
                <a:ea typeface="ＭＳ Ｐゴシック" charset="-128"/>
                <a:cs typeface="ＭＳ Ｐゴシック" charset="-128"/>
              </a:rPr>
              <a:t>Typen von Sachaufgaben</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i="1"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i="1" baseline="0" dirty="0"/>
              <a:t>Fachliche/fachdidaktische Hinweise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b="1"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Calibri Normal" charset="0"/>
                <a:ea typeface="ＭＳ Ｐゴシック" charset="-128"/>
                <a:cs typeface="ＭＳ Ｐゴシック" charset="-128"/>
              </a:rPr>
              <a:t>Erfinden von Rechengeschichten:</a:t>
            </a:r>
            <a:r>
              <a:rPr lang="de-DE" sz="1200" b="1" i="0" kern="1200" baseline="0" dirty="0">
                <a:solidFill>
                  <a:schemeClr val="tx1"/>
                </a:solidFill>
                <a:effectLst/>
                <a:latin typeface="Calibri Normal" charset="0"/>
                <a:ea typeface="ＭＳ Ｐゴシック" charset="-128"/>
                <a:cs typeface="ＭＳ Ｐゴシック" charset="-128"/>
              </a:rPr>
              <a:t> </a:t>
            </a:r>
            <a:r>
              <a:rPr lang="de-DE" sz="1200" b="0" i="0" kern="1200" dirty="0">
                <a:solidFill>
                  <a:schemeClr val="tx1"/>
                </a:solidFill>
                <a:effectLst/>
                <a:latin typeface="Calibri Normal" charset="0"/>
                <a:ea typeface="ＭＳ Ｐゴシック" charset="-128"/>
                <a:cs typeface="ＭＳ Ｐゴシック" charset="-128"/>
              </a:rPr>
              <a:t>Die</a:t>
            </a:r>
            <a:r>
              <a:rPr lang="de-DE" sz="1200" b="0" i="0" kern="1200" baseline="0" dirty="0">
                <a:solidFill>
                  <a:schemeClr val="tx1"/>
                </a:solidFill>
                <a:effectLst/>
                <a:latin typeface="Calibri Normal" charset="0"/>
                <a:ea typeface="ＭＳ Ｐゴシック" charset="-128"/>
                <a:cs typeface="ＭＳ Ｐゴシック" charset="-128"/>
              </a:rPr>
              <a:t> </a:t>
            </a:r>
            <a:r>
              <a:rPr lang="de-DE" sz="1200" b="0" i="0" kern="1200" dirty="0">
                <a:solidFill>
                  <a:schemeClr val="tx1"/>
                </a:solidFill>
                <a:effectLst/>
                <a:latin typeface="Calibri Normal" charset="0"/>
                <a:ea typeface="ＭＳ Ｐゴシック" charset="-128"/>
                <a:cs typeface="ＭＳ Ｐゴシック" charset="-128"/>
              </a:rPr>
              <a:t>SuS</a:t>
            </a:r>
            <a:r>
              <a:rPr lang="de-DE" sz="1200" b="0" i="0" kern="1200" baseline="0" dirty="0">
                <a:solidFill>
                  <a:schemeClr val="tx1"/>
                </a:solidFill>
                <a:effectLst/>
                <a:latin typeface="Calibri Normal" charset="0"/>
                <a:ea typeface="ＭＳ Ｐゴシック" charset="-128"/>
                <a:cs typeface="ＭＳ Ｐゴシック" charset="-128"/>
              </a:rPr>
              <a:t> </a:t>
            </a:r>
            <a:r>
              <a:rPr lang="de-DE" sz="1200" b="0" i="0" kern="1200" dirty="0">
                <a:solidFill>
                  <a:schemeClr val="tx1"/>
                </a:solidFill>
                <a:effectLst/>
                <a:latin typeface="Calibri Normal" charset="0"/>
                <a:ea typeface="ＭＳ Ｐゴシック" charset="-128"/>
                <a:cs typeface="ＭＳ Ｐゴシック" charset="-128"/>
              </a:rPr>
              <a:t>erfinden eigene Rechengeschichten,</a:t>
            </a:r>
            <a:r>
              <a:rPr lang="de-DE" sz="1200" b="0" i="0" kern="1200" baseline="0" dirty="0">
                <a:solidFill>
                  <a:schemeClr val="tx1"/>
                </a:solidFill>
                <a:effectLst/>
                <a:latin typeface="Calibri Normal" charset="0"/>
                <a:ea typeface="ＭＳ Ｐゴシック" charset="-128"/>
                <a:cs typeface="ＭＳ Ｐゴシック" charset="-128"/>
              </a:rPr>
              <a:t> wobei unterschiedliche Vorgaben gemacht werden können. Neben einer gänzlich freien Themenwahl lassen sich der Kontext, die Rechnung oder die Struktur (z.B. Rechenbaum) vorgeben. Die Kinder können sich beim Erfinden von Rechengeschichten mit dem Sachverhalt identifizieren und ihn vor dem Hintergrund ihrer subjektiven Erfahrungen interpretieren. Rechengeschichten, „die die Kinder selbst geschrieben haben, erfüllen [somit] von sich aus den Primat der Sache.“ (Krauthausen &amp; Scherer 2007, S. 88).</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35</a:t>
            </a:fld>
            <a:endParaRPr lang="de-DE"/>
          </a:p>
        </p:txBody>
      </p:sp>
    </p:spTree>
    <p:extLst>
      <p:ext uri="{BB962C8B-B14F-4D97-AF65-F5344CB8AC3E}">
        <p14:creationId xmlns:p14="http://schemas.microsoft.com/office/powerpoint/2010/main" val="30708664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Arial" charset="0"/>
                <a:ea typeface="ＭＳ Ｐゴシック" charset="-128"/>
                <a:cs typeface="ＭＳ Ｐゴシック" charset="-128"/>
              </a:rPr>
              <a:t>Typen von Sachaufgaben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i="1" baseline="0" dirty="0"/>
              <a:t>Fachliche/fachdidaktische Hinweise:</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Calibri Normal" charset="0"/>
                <a:ea typeface="ＭＳ Ｐゴシック" charset="-128"/>
                <a:cs typeface="ＭＳ Ｐゴシック" charset="-128"/>
              </a:rPr>
              <a:t>Sachprobleme:</a:t>
            </a:r>
            <a:r>
              <a:rPr lang="de-DE" sz="1200" b="1" i="0" kern="1200" baseline="0" dirty="0">
                <a:solidFill>
                  <a:schemeClr val="tx1"/>
                </a:solidFill>
                <a:effectLst/>
                <a:latin typeface="Calibri Normal" charset="0"/>
                <a:ea typeface="ＭＳ Ｐゴシック" charset="-128"/>
                <a:cs typeface="ＭＳ Ｐゴシック" charset="-128"/>
              </a:rPr>
              <a:t> </a:t>
            </a:r>
            <a:r>
              <a:rPr lang="de-DE" sz="1200" b="0" i="0" kern="1200" dirty="0">
                <a:solidFill>
                  <a:schemeClr val="tx1"/>
                </a:solidFill>
                <a:effectLst/>
                <a:latin typeface="Calibri Normal" charset="0"/>
                <a:ea typeface="ＭＳ Ｐゴシック" charset="-128"/>
                <a:cs typeface="ＭＳ Ｐゴシック" charset="-128"/>
              </a:rPr>
              <a:t>Sachprobleme nutzen realistische Daten aus der Umwelt, aus welchen sich unterschiedliche Frage- und Problemstellungen ergeben.</a:t>
            </a:r>
            <a:r>
              <a:rPr lang="de-DE" sz="1200" b="0" i="0" kern="1200" baseline="0" dirty="0">
                <a:solidFill>
                  <a:schemeClr val="tx1"/>
                </a:solidFill>
                <a:effectLst/>
                <a:latin typeface="Calibri Normal" charset="0"/>
                <a:ea typeface="ＭＳ Ｐゴシック" charset="-128"/>
                <a:cs typeface="ＭＳ Ｐゴシック" charset="-128"/>
              </a:rPr>
              <a:t> Die S</a:t>
            </a:r>
            <a:r>
              <a:rPr lang="de-DE" sz="1200" b="0" i="0" kern="1200" dirty="0">
                <a:solidFill>
                  <a:schemeClr val="tx1"/>
                </a:solidFill>
                <a:effectLst/>
                <a:latin typeface="Calibri Normal" charset="0"/>
                <a:ea typeface="ＭＳ Ｐゴシック" charset="-128"/>
                <a:cs typeface="ＭＳ Ｐゴシック" charset="-128"/>
              </a:rPr>
              <a:t>ache selbst steht im Vordergrund, da</a:t>
            </a:r>
            <a:r>
              <a:rPr lang="de-DE" sz="1200" b="0" i="0" kern="1200" baseline="0" dirty="0">
                <a:solidFill>
                  <a:schemeClr val="tx1"/>
                </a:solidFill>
                <a:effectLst/>
                <a:latin typeface="Calibri Normal" charset="0"/>
                <a:ea typeface="ＭＳ Ｐゴシック" charset="-128"/>
                <a:cs typeface="ＭＳ Ｐゴシック" charset="-128"/>
              </a:rPr>
              <a:t> eine </a:t>
            </a:r>
            <a:r>
              <a:rPr lang="de-DE" sz="1200" b="0" i="0" kern="1200" dirty="0">
                <a:solidFill>
                  <a:schemeClr val="tx1"/>
                </a:solidFill>
                <a:effectLst/>
                <a:latin typeface="Calibri Normal" charset="0"/>
                <a:ea typeface="ＭＳ Ｐゴシック" charset="-128"/>
                <a:cs typeface="ＭＳ Ｐゴシック" charset="-128"/>
              </a:rPr>
              <a:t>Bearbeitung der Aufgabe</a:t>
            </a:r>
            <a:r>
              <a:rPr lang="de-DE" sz="1200" b="0" i="0" kern="1200" baseline="0" dirty="0">
                <a:solidFill>
                  <a:schemeClr val="tx1"/>
                </a:solidFill>
                <a:effectLst/>
                <a:latin typeface="Calibri Normal" charset="0"/>
                <a:ea typeface="ＭＳ Ｐゴシック" charset="-128"/>
                <a:cs typeface="ＭＳ Ｐゴシック" charset="-128"/>
              </a:rPr>
              <a:t> nur unter </a:t>
            </a:r>
            <a:r>
              <a:rPr lang="de-DE" sz="1200" b="0" i="0" kern="1200" dirty="0">
                <a:solidFill>
                  <a:schemeClr val="tx1"/>
                </a:solidFill>
                <a:effectLst/>
                <a:latin typeface="Calibri Normal" charset="0"/>
                <a:ea typeface="ＭＳ Ｐゴシック" charset="-128"/>
                <a:cs typeface="ＭＳ Ｐゴシック" charset="-128"/>
              </a:rPr>
              <a:t>Einsicht in den</a:t>
            </a:r>
            <a:r>
              <a:rPr lang="de-DE" sz="1200" b="0" i="0" kern="1200" baseline="0" dirty="0">
                <a:solidFill>
                  <a:schemeClr val="tx1"/>
                </a:solidFill>
                <a:effectLst/>
                <a:latin typeface="Calibri Normal" charset="0"/>
                <a:ea typeface="ＭＳ Ｐゴシック" charset="-128"/>
                <a:cs typeface="ＭＳ Ｐゴシック" charset="-128"/>
              </a:rPr>
              <a:t> jeweiligen</a:t>
            </a:r>
            <a:r>
              <a:rPr lang="de-DE" sz="1200" b="0" i="0" kern="1200" dirty="0">
                <a:solidFill>
                  <a:schemeClr val="tx1"/>
                </a:solidFill>
                <a:effectLst/>
                <a:latin typeface="Calibri Normal" charset="0"/>
                <a:ea typeface="ＭＳ Ｐゴシック" charset="-128"/>
                <a:cs typeface="ＭＳ Ｐゴシック" charset="-128"/>
              </a:rPr>
              <a:t> Sachzusammenhang</a:t>
            </a:r>
            <a:r>
              <a:rPr lang="de-DE" sz="1200" b="0" i="0" kern="1200" baseline="0" dirty="0">
                <a:solidFill>
                  <a:schemeClr val="tx1"/>
                </a:solidFill>
                <a:effectLst/>
                <a:latin typeface="Calibri Normal" charset="0"/>
                <a:ea typeface="ＭＳ Ｐゴシック" charset="-128"/>
                <a:cs typeface="ＭＳ Ｐゴシック" charset="-128"/>
              </a:rPr>
              <a:t> möglich ist</a:t>
            </a:r>
            <a:r>
              <a:rPr lang="de-DE" sz="1200" b="0" i="0" kern="1200" dirty="0">
                <a:solidFill>
                  <a:schemeClr val="tx1"/>
                </a:solidFill>
                <a:effectLst/>
                <a:latin typeface="Calibri Normal" charset="0"/>
                <a:ea typeface="ＭＳ Ｐゴシック" charset="-128"/>
                <a:cs typeface="ＭＳ Ｐゴシック" charset="-128"/>
              </a:rPr>
              <a:t>.</a:t>
            </a:r>
            <a:r>
              <a:rPr lang="de-DE" sz="1200" b="0" i="0" kern="1200" baseline="0" dirty="0">
                <a:solidFill>
                  <a:schemeClr val="tx1"/>
                </a:solidFill>
                <a:effectLst/>
                <a:latin typeface="Calibri Normal" charset="0"/>
                <a:ea typeface="ＭＳ Ｐゴシック" charset="-128"/>
                <a:cs typeface="ＭＳ Ｐゴシック" charset="-128"/>
              </a:rPr>
              <a:t> </a:t>
            </a:r>
            <a:r>
              <a:rPr lang="de-DE" sz="1200" b="0" i="0" kern="1200" dirty="0">
                <a:solidFill>
                  <a:schemeClr val="tx1"/>
                </a:solidFill>
                <a:effectLst/>
                <a:latin typeface="Calibri Normal" charset="0"/>
                <a:ea typeface="ＭＳ Ｐゴシック" charset="-128"/>
                <a:cs typeface="ＭＳ Ｐゴシック" charset="-128"/>
              </a:rPr>
              <a:t>Die Mathematik</a:t>
            </a:r>
            <a:r>
              <a:rPr lang="de-DE" sz="1200" b="0" i="0" kern="1200" baseline="0" dirty="0">
                <a:solidFill>
                  <a:schemeClr val="tx1"/>
                </a:solidFill>
                <a:effectLst/>
                <a:latin typeface="Calibri Normal" charset="0"/>
                <a:ea typeface="ＭＳ Ｐゴシック" charset="-128"/>
                <a:cs typeface="ＭＳ Ｐゴシック" charset="-128"/>
              </a:rPr>
              <a:t> dient als Hilfsmittel der Aufgabenbearbeitung (vgl. Krauthausen &amp; Scherer 2007, S. 89).</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b="0" i="0" kern="1200" baseline="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0" i="0" kern="1200" baseline="0" dirty="0">
                <a:solidFill>
                  <a:schemeClr val="tx1"/>
                </a:solidFill>
                <a:effectLst/>
                <a:latin typeface="Calibri Normal" charset="0"/>
                <a:ea typeface="ＭＳ Ｐゴシック" charset="-128"/>
                <a:cs typeface="ＭＳ Ｐゴシック" charset="-128"/>
              </a:rPr>
              <a:t>Quelle: https://</a:t>
            </a:r>
            <a:r>
              <a:rPr lang="de-DE" sz="1200" b="0" i="0" kern="1200" baseline="0" dirty="0" err="1">
                <a:solidFill>
                  <a:schemeClr val="tx1"/>
                </a:solidFill>
                <a:effectLst/>
                <a:latin typeface="Calibri Normal" charset="0"/>
                <a:ea typeface="ＭＳ Ｐゴシック" charset="-128"/>
                <a:cs typeface="ＭＳ Ｐゴシック" charset="-128"/>
              </a:rPr>
              <a:t>pikas.dzlm.de</a:t>
            </a:r>
            <a:r>
              <a:rPr lang="de-DE" sz="1200" b="0" i="0" kern="1200" baseline="0" dirty="0">
                <a:solidFill>
                  <a:schemeClr val="tx1"/>
                </a:solidFill>
                <a:effectLst/>
                <a:latin typeface="Calibri Normal" charset="0"/>
                <a:ea typeface="ＭＳ Ｐゴシック" charset="-128"/>
                <a:cs typeface="ＭＳ Ｐゴシック" charset="-128"/>
              </a:rPr>
              <a:t>/</a:t>
            </a:r>
            <a:r>
              <a:rPr lang="de-DE" sz="1200" b="0" i="0" kern="1200" baseline="0" dirty="0" err="1">
                <a:solidFill>
                  <a:schemeClr val="tx1"/>
                </a:solidFill>
                <a:effectLst/>
                <a:latin typeface="Calibri Normal" charset="0"/>
                <a:ea typeface="ＭＳ Ｐゴシック" charset="-128"/>
                <a:cs typeface="ＭＳ Ｐゴシック" charset="-128"/>
              </a:rPr>
              <a:t>pikasfiles</a:t>
            </a:r>
            <a:r>
              <a:rPr lang="de-DE" sz="1200" b="0" i="0" kern="1200" baseline="0" dirty="0">
                <a:solidFill>
                  <a:schemeClr val="tx1"/>
                </a:solidFill>
                <a:effectLst/>
                <a:latin typeface="Calibri Normal" charset="0"/>
                <a:ea typeface="ＭＳ Ｐゴシック" charset="-128"/>
                <a:cs typeface="ＭＳ Ｐゴシック" charset="-128"/>
              </a:rPr>
              <a:t>/</a:t>
            </a:r>
            <a:r>
              <a:rPr lang="de-DE" sz="1200" b="0" i="0" kern="1200" baseline="0" dirty="0" err="1">
                <a:solidFill>
                  <a:schemeClr val="tx1"/>
                </a:solidFill>
                <a:effectLst/>
                <a:latin typeface="Calibri Normal" charset="0"/>
                <a:ea typeface="ＭＳ Ｐゴシック" charset="-128"/>
                <a:cs typeface="ＭＳ Ｐゴシック" charset="-128"/>
              </a:rPr>
              <a:t>uploads</a:t>
            </a:r>
            <a:r>
              <a:rPr lang="de-DE" sz="1200" b="0" i="0" kern="1200" baseline="0" dirty="0">
                <a:solidFill>
                  <a:schemeClr val="tx1"/>
                </a:solidFill>
                <a:effectLst/>
                <a:latin typeface="Calibri Normal" charset="0"/>
                <a:ea typeface="ＭＳ Ｐゴシック" charset="-128"/>
                <a:cs typeface="ＭＳ Ｐゴシック" charset="-128"/>
              </a:rPr>
              <a:t>/</a:t>
            </a:r>
            <a:r>
              <a:rPr lang="de-DE" sz="1200" b="0" i="0" kern="1200" baseline="0" dirty="0" err="1">
                <a:solidFill>
                  <a:schemeClr val="tx1"/>
                </a:solidFill>
                <a:effectLst/>
                <a:latin typeface="Calibri Normal" charset="0"/>
                <a:ea typeface="ＭＳ Ｐゴシック" charset="-128"/>
                <a:cs typeface="ＭＳ Ｐゴシック" charset="-128"/>
              </a:rPr>
              <a:t>upload</a:t>
            </a:r>
            <a:r>
              <a:rPr lang="de-DE" sz="1200" b="0" i="0" kern="1200" baseline="0" dirty="0">
                <a:solidFill>
                  <a:schemeClr val="tx1"/>
                </a:solidFill>
                <a:effectLst/>
                <a:latin typeface="Calibri Normal" charset="0"/>
                <a:ea typeface="ＭＳ Ｐゴシック" charset="-128"/>
                <a:cs typeface="ＭＳ Ｐゴシック" charset="-128"/>
              </a:rPr>
              <a:t>/Material/Haus_7_-_Gute_-_Aufgaben/UM/Sachrechenprobleme/</a:t>
            </a:r>
            <a:r>
              <a:rPr lang="de-DE" sz="1200" b="0" i="0" kern="1200" baseline="0" dirty="0" err="1">
                <a:solidFill>
                  <a:schemeClr val="tx1"/>
                </a:solidFill>
                <a:effectLst/>
                <a:latin typeface="Calibri Normal" charset="0"/>
                <a:ea typeface="ＭＳ Ｐゴシック" charset="-128"/>
                <a:cs typeface="ＭＳ Ｐゴシック" charset="-128"/>
              </a:rPr>
              <a:t>Schueler</a:t>
            </a:r>
            <a:r>
              <a:rPr lang="de-DE" sz="1200" b="0" i="0" kern="1200" baseline="0" dirty="0">
                <a:solidFill>
                  <a:schemeClr val="tx1"/>
                </a:solidFill>
                <a:effectLst/>
                <a:latin typeface="Calibri Normal" charset="0"/>
                <a:ea typeface="ＭＳ Ｐゴシック" charset="-128"/>
                <a:cs typeface="ＭＳ Ｐゴシック" charset="-128"/>
              </a:rPr>
              <a:t>-Material/</a:t>
            </a:r>
            <a:r>
              <a:rPr lang="de-DE" sz="1200" b="0" i="0" kern="1200" baseline="0" dirty="0" err="1">
                <a:solidFill>
                  <a:schemeClr val="tx1"/>
                </a:solidFill>
                <a:effectLst/>
                <a:latin typeface="Calibri Normal" charset="0"/>
                <a:ea typeface="ＭＳ Ｐゴシック" charset="-128"/>
                <a:cs typeface="ＭＳ Ｐゴシック" charset="-128"/>
              </a:rPr>
              <a:t>Sabina_und_Variationen</a:t>
            </a:r>
            <a:r>
              <a:rPr lang="de-DE" sz="1200" b="0" i="0" kern="1200" baseline="0" dirty="0">
                <a:solidFill>
                  <a:schemeClr val="tx1"/>
                </a:solidFill>
                <a:effectLst/>
                <a:latin typeface="Calibri Normal" charset="0"/>
                <a:ea typeface="ＭＳ Ｐゴシック" charset="-128"/>
                <a:cs typeface="ＭＳ Ｐゴシック" charset="-128"/>
              </a:rPr>
              <a:t>/3_Die_Ameise.pdf [23.08.2018]</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b="0" i="0" kern="1200" baseline="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baseline="0" dirty="0">
                <a:solidFill>
                  <a:schemeClr val="tx1"/>
                </a:solidFill>
                <a:effectLst/>
                <a:latin typeface="Calibri Normal" charset="0"/>
                <a:ea typeface="ＭＳ Ｐゴシック" charset="-128"/>
                <a:cs typeface="ＭＳ Ｐゴシック" charset="-128"/>
              </a:rPr>
              <a:t>Lehrermaterial zum Sachproblem:</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https://</a:t>
            </a:r>
            <a:r>
              <a:rPr lang="de-DE" sz="1200" b="0" i="0" kern="1200" dirty="0" err="1">
                <a:solidFill>
                  <a:schemeClr val="tx1"/>
                </a:solidFill>
                <a:effectLst/>
                <a:latin typeface="Calibri Normal" charset="0"/>
                <a:ea typeface="ＭＳ Ｐゴシック" charset="-128"/>
                <a:cs typeface="ＭＳ Ｐゴシック" charset="-128"/>
              </a:rPr>
              <a:t>pikas.dzlm.de</a:t>
            </a:r>
            <a:r>
              <a:rPr lang="de-DE" sz="1200" b="0" i="0" kern="1200" dirty="0">
                <a:solidFill>
                  <a:schemeClr val="tx1"/>
                </a:solidFill>
                <a:effectLst/>
                <a:latin typeface="Calibri Normal" charset="0"/>
                <a:ea typeface="ＭＳ Ｐゴシック" charset="-128"/>
                <a:cs typeface="ＭＳ Ｐゴシック" charset="-128"/>
              </a:rPr>
              <a:t>/</a:t>
            </a:r>
            <a:r>
              <a:rPr lang="de-DE" sz="1200" b="0" i="0" kern="1200" dirty="0" err="1">
                <a:solidFill>
                  <a:schemeClr val="tx1"/>
                </a:solidFill>
                <a:effectLst/>
                <a:latin typeface="Calibri Normal" charset="0"/>
                <a:ea typeface="ＭＳ Ｐゴシック" charset="-128"/>
                <a:cs typeface="ＭＳ Ｐゴシック" charset="-128"/>
              </a:rPr>
              <a:t>pikasfiles</a:t>
            </a:r>
            <a:r>
              <a:rPr lang="de-DE" sz="1200" b="0" i="0" kern="1200" dirty="0">
                <a:solidFill>
                  <a:schemeClr val="tx1"/>
                </a:solidFill>
                <a:effectLst/>
                <a:latin typeface="Calibri Normal" charset="0"/>
                <a:ea typeface="ＭＳ Ｐゴシック" charset="-128"/>
                <a:cs typeface="ＭＳ Ｐゴシック" charset="-128"/>
              </a:rPr>
              <a:t>/</a:t>
            </a:r>
            <a:r>
              <a:rPr lang="de-DE" sz="1200" b="0" i="0" kern="1200" dirty="0" err="1">
                <a:solidFill>
                  <a:schemeClr val="tx1"/>
                </a:solidFill>
                <a:effectLst/>
                <a:latin typeface="Calibri Normal" charset="0"/>
                <a:ea typeface="ＭＳ Ｐゴシック" charset="-128"/>
                <a:cs typeface="ＭＳ Ｐゴシック" charset="-128"/>
              </a:rPr>
              <a:t>uploads</a:t>
            </a:r>
            <a:r>
              <a:rPr lang="de-DE" sz="1200" b="0" i="0" kern="1200" dirty="0">
                <a:solidFill>
                  <a:schemeClr val="tx1"/>
                </a:solidFill>
                <a:effectLst/>
                <a:latin typeface="Calibri Normal" charset="0"/>
                <a:ea typeface="ＭＳ Ｐゴシック" charset="-128"/>
                <a:cs typeface="ＭＳ Ｐゴシック" charset="-128"/>
              </a:rPr>
              <a:t>/</a:t>
            </a:r>
            <a:r>
              <a:rPr lang="de-DE" sz="1200" b="0" i="0" kern="1200" dirty="0" err="1">
                <a:solidFill>
                  <a:schemeClr val="tx1"/>
                </a:solidFill>
                <a:effectLst/>
                <a:latin typeface="Calibri Normal" charset="0"/>
                <a:ea typeface="ＭＳ Ｐゴシック" charset="-128"/>
                <a:cs typeface="ＭＳ Ｐゴシック" charset="-128"/>
              </a:rPr>
              <a:t>upload</a:t>
            </a:r>
            <a:r>
              <a:rPr lang="de-DE" sz="1200" b="0" i="0" kern="1200" dirty="0">
                <a:solidFill>
                  <a:schemeClr val="tx1"/>
                </a:solidFill>
                <a:effectLst/>
                <a:latin typeface="Calibri Normal" charset="0"/>
                <a:ea typeface="ＭＳ Ｐゴシック" charset="-128"/>
                <a:cs typeface="ＭＳ Ｐゴシック" charset="-128"/>
              </a:rPr>
              <a:t>/Material/Haus_7_-_Gute_-_Aufgaben/UM/Sachrechenprobleme/Lehrer-Material/</a:t>
            </a:r>
            <a:r>
              <a:rPr lang="de-DE" sz="1200" b="0" i="0" kern="1200" dirty="0" err="1">
                <a:solidFill>
                  <a:schemeClr val="tx1"/>
                </a:solidFill>
                <a:effectLst/>
                <a:latin typeface="Calibri Normal" charset="0"/>
                <a:ea typeface="ＭＳ Ｐゴシック" charset="-128"/>
                <a:cs typeface="ＭＳ Ｐゴシック" charset="-128"/>
              </a:rPr>
              <a:t>Hinweise_SabinaundVariationen.pdf</a:t>
            </a:r>
            <a:r>
              <a:rPr lang="de-DE" sz="1200" b="0" i="0" kern="1200" dirty="0">
                <a:solidFill>
                  <a:schemeClr val="tx1"/>
                </a:solidFill>
                <a:effectLst/>
                <a:latin typeface="Calibri Normal" charset="0"/>
                <a:ea typeface="ＭＳ Ｐゴシック" charset="-128"/>
                <a:cs typeface="ＭＳ Ｐゴシック" charset="-128"/>
              </a:rPr>
              <a:t> [23.08.2018]</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38085604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Arial" charset="0"/>
                <a:ea typeface="ＭＳ Ｐゴシック" charset="-128"/>
                <a:cs typeface="ＭＳ Ｐゴシック" charset="-128"/>
              </a:rPr>
              <a:t>Typen von Sachaufgaben</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Methodische Hinweise</a:t>
            </a:r>
            <a:endParaRPr lang="de-DE" sz="1200" i="0" kern="120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Den Teilnehmenden werden ausgewählte Typen von Sachaufgaben</a:t>
            </a:r>
            <a:r>
              <a:rPr lang="de-DE" baseline="0" dirty="0"/>
              <a:t> </a:t>
            </a:r>
            <a:r>
              <a:rPr lang="de-DE" dirty="0"/>
              <a:t>exemplarisch vorgestellt. Dabei soll ein Bezug zu den eingangs vorgestellten Zielen und Funktionen des Sachrechnens hergestellt werden. Zudem sollen mögliche </a:t>
            </a:r>
            <a:r>
              <a:rPr lang="de-DE" baseline="0" dirty="0"/>
              <a:t>Vor- und Nachteile der einzelnen Aufgabenformate mit den Teilnehmenden diskutiert werden.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Die Teilnehmenden</a:t>
            </a:r>
            <a:r>
              <a:rPr lang="de-DE" baseline="0" dirty="0"/>
              <a:t> </a:t>
            </a:r>
            <a:r>
              <a:rPr lang="de-DE" dirty="0"/>
              <a:t>erhalten (im Anschluss) eine Tabelle, welche die</a:t>
            </a:r>
            <a:r>
              <a:rPr lang="de-DE" baseline="0" dirty="0"/>
              <a:t> zentralen </a:t>
            </a:r>
            <a:r>
              <a:rPr lang="de-DE" dirty="0"/>
              <a:t>Typen von Sachaufgaben enthält.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i="1" baseline="0" dirty="0"/>
              <a:t>Fachliche/fachdidaktische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Es ist darauf hinzuweisen, dass die Terminologie in der Literatur</a:t>
            </a:r>
            <a:r>
              <a:rPr lang="de-DE" baseline="0" dirty="0"/>
              <a:t> zum Teil uneinheitlich ist (vgl. Krauthausen &amp; Scherer 2007, S. 83).</a:t>
            </a:r>
            <a:endParaRPr lang="de-DE" dirty="0"/>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Calibri Normal" charset="0"/>
                <a:ea typeface="ＭＳ Ｐゴシック" charset="-128"/>
                <a:cs typeface="ＭＳ Ｐゴシック" charset="-128"/>
              </a:rPr>
              <a:t>Sachtexte:</a:t>
            </a:r>
            <a:r>
              <a:rPr lang="de-DE" sz="1200" b="1" i="0" kern="1200" baseline="0" dirty="0">
                <a:solidFill>
                  <a:schemeClr val="tx1"/>
                </a:solidFill>
                <a:effectLst/>
                <a:latin typeface="Calibri Normal" charset="0"/>
                <a:ea typeface="ＭＳ Ｐゴシック" charset="-128"/>
                <a:cs typeface="ＭＳ Ｐゴシック" charset="-128"/>
              </a:rPr>
              <a:t> </a:t>
            </a:r>
            <a:r>
              <a:rPr lang="de-DE" sz="1200" b="0" i="0" kern="1200" dirty="0">
                <a:solidFill>
                  <a:schemeClr val="tx1"/>
                </a:solidFill>
                <a:effectLst/>
                <a:latin typeface="Calibri Normal" charset="0"/>
                <a:ea typeface="ＭＳ Ｐゴシック" charset="-128"/>
                <a:cs typeface="ＭＳ Ｐゴシック" charset="-128"/>
              </a:rPr>
              <a:t>Den SuS werden realistische Sachzusammenhänge</a:t>
            </a:r>
            <a:r>
              <a:rPr lang="de-DE" sz="1200" b="0" i="0" kern="1200" baseline="0" dirty="0">
                <a:solidFill>
                  <a:schemeClr val="tx1"/>
                </a:solidFill>
                <a:effectLst/>
                <a:latin typeface="Calibri Normal" charset="0"/>
                <a:ea typeface="ＭＳ Ｐゴシック" charset="-128"/>
                <a:cs typeface="ＭＳ Ｐゴシック" charset="-128"/>
              </a:rPr>
              <a:t> in Form von Fließtexten angeboten, welche ein vielfältiges Zahlen- und Datenmaterial enthalten. Dabei kann es sich bspw. um Zeitungsartikel oder Auszüge aus Sachbüchern und Lexika handeln. Zudem können zusätzliche Materialien wie bspw. Landkarten oder (Währungs-)Tabellen einbezogen werden. Die Fragestellungen müssen sich dabei nicht ausschließlich auf mathematische Aspekte beschränken (vgl. Krauthausen &amp; Scherer 2007, S. 93ff.).</a:t>
            </a:r>
            <a:endParaRPr lang="de-DE" i="1" dirty="0"/>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dirty="0">
                <a:effectLst/>
              </a:rPr>
              <a: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42665238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1" dirty="0"/>
              <a:t>Typen von Sachaufgaben: </a:t>
            </a:r>
            <a:r>
              <a:rPr lang="de-DE" b="1" dirty="0">
                <a:solidFill>
                  <a:srgbClr val="327A86"/>
                </a:solidFill>
              </a:rPr>
              <a:t>Zwischenfazit</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b="0" i="0" kern="1200" dirty="0">
              <a:solidFill>
                <a:schemeClr val="tx1"/>
              </a:solidFill>
              <a:effectLst/>
              <a:latin typeface="Calibri Norm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38</a:t>
            </a:fld>
            <a:endParaRPr lang="de-DE"/>
          </a:p>
        </p:txBody>
      </p:sp>
    </p:spTree>
    <p:extLst>
      <p:ext uri="{BB962C8B-B14F-4D97-AF65-F5344CB8AC3E}">
        <p14:creationId xmlns:p14="http://schemas.microsoft.com/office/powerpoint/2010/main" val="33834667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39</a:t>
            </a:fld>
            <a:endParaRPr lang="de-DE"/>
          </a:p>
        </p:txBody>
      </p:sp>
    </p:spTree>
    <p:extLst>
      <p:ext uri="{BB962C8B-B14F-4D97-AF65-F5344CB8AC3E}">
        <p14:creationId xmlns:p14="http://schemas.microsoft.com/office/powerpoint/2010/main" val="4490043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a:t>
            </a:fld>
            <a:endParaRPr lang="de-DE"/>
          </a:p>
        </p:txBody>
      </p:sp>
    </p:spTree>
    <p:extLst>
      <p:ext uri="{BB962C8B-B14F-4D97-AF65-F5344CB8AC3E}">
        <p14:creationId xmlns:p14="http://schemas.microsoft.com/office/powerpoint/2010/main" val="31598354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einzelnen Themen des Schwerpunktes</a:t>
            </a:r>
            <a:r>
              <a:rPr lang="de-DE" sz="1200" kern="1200" baseline="0" dirty="0">
                <a:solidFill>
                  <a:schemeClr val="tx1"/>
                </a:solidFill>
                <a:effectLst/>
                <a:latin typeface="Arial" charset="0"/>
                <a:ea typeface="ＭＳ Ｐゴシック" charset="-128"/>
                <a:cs typeface="ＭＳ Ｐゴシック" charset="-128"/>
              </a:rPr>
              <a:t> Sachrechnen sollen</a:t>
            </a:r>
            <a:r>
              <a:rPr lang="de-DE" sz="1200" kern="1200" dirty="0">
                <a:solidFill>
                  <a:schemeClr val="tx1"/>
                </a:solidFill>
                <a:effectLst/>
                <a:latin typeface="Arial" charset="0"/>
                <a:ea typeface="ＭＳ Ｐゴシック" charset="-128"/>
                <a:cs typeface="ＭＳ Ｐゴシック" charset="-128"/>
              </a:rPr>
              <a:t> den Teilnehmenden anhand der Folie transparent gemacht werden.</a:t>
            </a:r>
          </a:p>
          <a:p>
            <a:endParaRPr lang="de-DE" sz="1200" kern="1200" dirty="0">
              <a:solidFill>
                <a:schemeClr val="tx1"/>
              </a:solidFill>
              <a:effectLst/>
              <a:latin typeface="Arial" charset="0"/>
              <a:ea typeface="ＭＳ Ｐゴシック" charset="-128"/>
              <a:cs typeface="ＭＳ Ｐゴシック" charset="-128"/>
            </a:endParaRPr>
          </a:p>
          <a:p>
            <a:r>
              <a:rPr lang="de-DE" b="0" i="1" dirty="0"/>
              <a:t>Strukturelle Hinweise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t>Folien 40-44</a:t>
            </a:r>
            <a:r>
              <a:rPr lang="de-DE" b="0" dirty="0">
                <a:effectLst/>
              </a:rPr>
              <a:t>: Anforderungen beim Lösen von Sachaufgaben – Beispiel „Mehrdeutige Textaufgaben“ (40 min)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Bearbeitung von mehrdeutigen Textaufgaben und anschließende Plenumsdiskussion </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Analyse von Schülerbeispielen</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b="0" dirty="0">
                <a:effectLst/>
              </a:rPr>
              <a:t>Folien 45-49: Anforderungen beim Lösen von Sachaufgaben I – Inhalts- und prozessbezogene Kompetenzen (20 min)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Murmelphase, Ergebnissicherung und Plenumsdiskussion</a:t>
            </a:r>
          </a:p>
          <a:p>
            <a:pPr marL="1085850" marR="0" lvl="2"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b="0" dirty="0">
                <a:effectLst/>
              </a:rPr>
              <a:t>Vorstellung inhalts- und prozessbezogener Kompetenzen </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31208739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Anforderungen beim Lösen von Sachaufgaben – Praxisphase </a:t>
            </a:r>
          </a:p>
          <a:p>
            <a:endParaRPr lang="de-DE" baseline="0" noProof="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Methodische Hinweise</a:t>
            </a:r>
            <a:endParaRPr lang="de-DE" baseline="0" noProof="0" dirty="0"/>
          </a:p>
          <a:p>
            <a:r>
              <a:rPr lang="de-DE" baseline="0" noProof="0" dirty="0"/>
              <a:t>Gruppenarbeit:</a:t>
            </a:r>
          </a:p>
          <a:p>
            <a:r>
              <a:rPr lang="de-DE" baseline="0" noProof="0" dirty="0"/>
              <a:t>Die Teilnehmenden erhalten den Arbeitsauftrag, die obigen Textaufgaben mit grundschulgemäßen Strategien zu lösen und ihre Lösungswege auf einem Plakat festzuhalten. Zudem soll überlegt werden, welche besonderen Anforderungen das Lösen der “mehrdeutigen Textaufgaben“ an die SuS stellt.</a:t>
            </a:r>
          </a:p>
          <a:p>
            <a:endParaRPr lang="de-DE" baseline="0" noProof="0" dirty="0"/>
          </a:p>
          <a:p>
            <a:r>
              <a:rPr lang="de-DE" baseline="0" noProof="0" dirty="0"/>
              <a:t>Ergebnissicherung und Plenumsdiskussion:</a:t>
            </a:r>
          </a:p>
          <a:p>
            <a:r>
              <a:rPr lang="de-DE" baseline="0" noProof="0" dirty="0"/>
              <a:t>Die Ergebnisse der Teilnehmenden können anschließend im Plenum vorgestellt und gemeinsam diskutiert werden.</a:t>
            </a:r>
          </a:p>
          <a:p>
            <a:endParaRPr lang="de-DE" baseline="0" noProof="0" dirty="0"/>
          </a:p>
          <a:p>
            <a:r>
              <a:rPr lang="de-DE" baseline="0" noProof="0" dirty="0"/>
              <a:t>Anmerkungen zur Aufgabenbearbeitung durch Schülerinnen und Schüler (Folie 42-44):</a:t>
            </a:r>
          </a:p>
          <a:p>
            <a:r>
              <a:rPr lang="de-DE" sz="1200" b="0" i="1" kern="1200" dirty="0">
                <a:solidFill>
                  <a:schemeClr val="tx1"/>
                </a:solidFill>
                <a:effectLst/>
                <a:latin typeface="Calibri Normal" charset="0"/>
                <a:ea typeface="ＭＳ Ｐゴシック" charset="-128"/>
                <a:cs typeface="ＭＳ Ｐゴシック" charset="-128"/>
              </a:rPr>
              <a:t>Sebastians schnellste Zeit für 100 Meter ist 17 Sekunden. Wie lange braucht er für 1000 Meter? </a:t>
            </a:r>
            <a:endParaRPr lang="de-DE" sz="1200" b="0" i="0" kern="1200" dirty="0">
              <a:solidFill>
                <a:schemeClr val="tx1"/>
              </a:solidFill>
              <a:effectLst/>
              <a:latin typeface="Calibri Normal" charset="0"/>
              <a:ea typeface="ＭＳ Ｐゴシック" charset="-128"/>
              <a:cs typeface="ＭＳ Ｐゴシック" charset="-128"/>
            </a:endParaRPr>
          </a:p>
          <a:p>
            <a:pPr marL="171450" indent="-171450">
              <a:buFont typeface="Arial" panose="020B0604020202020204" pitchFamily="34" charset="0"/>
              <a:buChar char="•"/>
            </a:pPr>
            <a:r>
              <a:rPr lang="de-DE" sz="1200" b="0" i="0" kern="1200" dirty="0">
                <a:solidFill>
                  <a:schemeClr val="tx1"/>
                </a:solidFill>
                <a:effectLst/>
                <a:latin typeface="Calibri Normal" charset="0"/>
                <a:ea typeface="ＭＳ Ｐゴシック" charset="-128"/>
                <a:cs typeface="ＭＳ Ｐゴシック" charset="-128"/>
              </a:rPr>
              <a:t>Die unreflektierte Verarbeitung der gegebenen Zahlen führt hier zu Fehllösungen. Manche Schülerinnen und Schüler rechnen etwa, dass 10 · 100 m = 1000 m sind und folgern fälschlicherweise, dass auch die Zeit mit 10 multipliziert werden muss: 10 · 17 sec = 170 sec = 2 min 50 sec. </a:t>
            </a:r>
          </a:p>
          <a:p>
            <a:r>
              <a:rPr lang="de-DE" sz="1200" b="0" i="1" kern="1200" dirty="0">
                <a:solidFill>
                  <a:schemeClr val="tx1"/>
                </a:solidFill>
                <a:effectLst/>
                <a:latin typeface="Calibri Normal" charset="0"/>
                <a:ea typeface="ＭＳ Ｐゴシック" charset="-128"/>
                <a:cs typeface="ＭＳ Ｐゴシック" charset="-128"/>
              </a:rPr>
              <a:t>Carsten hat 4 Bretter gekauft. Jedes Brett ist 2,5 Meter lang. Wie viele Bretter von 1 Meter Länge kann er daraus machen? </a:t>
            </a:r>
            <a:endParaRPr lang="de-DE" sz="1200" b="0" i="0" kern="1200" dirty="0">
              <a:solidFill>
                <a:schemeClr val="tx1"/>
              </a:solidFill>
              <a:effectLst/>
              <a:latin typeface="Calibri Normal" charset="0"/>
              <a:ea typeface="ＭＳ Ｐゴシック" charset="-128"/>
              <a:cs typeface="ＭＳ Ｐゴシック" charset="-128"/>
            </a:endParaRPr>
          </a:p>
          <a:p>
            <a:pPr marL="171450" indent="-171450">
              <a:buFont typeface="Arial" panose="020B0604020202020204" pitchFamily="34" charset="0"/>
              <a:buChar char="•"/>
            </a:pPr>
            <a:r>
              <a:rPr lang="de-DE" sz="1200" b="0" i="0" kern="1200" dirty="0">
                <a:solidFill>
                  <a:schemeClr val="tx1"/>
                </a:solidFill>
                <a:effectLst/>
                <a:latin typeface="Calibri Normal" charset="0"/>
                <a:ea typeface="ＭＳ Ｐゴシック" charset="-128"/>
                <a:cs typeface="ＭＳ Ｐゴシック" charset="-128"/>
              </a:rPr>
              <a:t>Manche Kinder rechnen ohne wirkliche Berücksichtigung der gegebenen Situation möglicherweise 4 · 2,5 m = 10 m, also 10 Bretter. Diese ausschließliche Orientierung an den gegebenen Zahlen liefert eine unrealistische Lösung.</a:t>
            </a:r>
          </a:p>
          <a:p>
            <a:pPr marL="171450" indent="-171450">
              <a:buFont typeface="Arial" panose="020B0604020202020204" pitchFamily="34" charset="0"/>
              <a:buChar char="•"/>
            </a:pPr>
            <a:r>
              <a:rPr lang="de-DE" sz="1200" b="0" i="0" kern="1200" dirty="0">
                <a:solidFill>
                  <a:schemeClr val="tx1"/>
                </a:solidFill>
                <a:effectLst/>
                <a:latin typeface="Calibri Normal" charset="0"/>
                <a:ea typeface="ＭＳ Ｐゴシック" charset="-128"/>
                <a:cs typeface="ＭＳ Ｐゴシック" charset="-128"/>
              </a:rPr>
              <a:t>Aber es kann durchaus eine nachvollziehbare Überlegung zum gleichen Ergebnis führen, indem die 0,5 m Reste wieder zusammengefügt werden (Lösung 2, siehe Folie 43).</a:t>
            </a:r>
          </a:p>
          <a:p>
            <a:pPr marL="171450" indent="-171450">
              <a:buFont typeface="Arial" panose="020B0604020202020204" pitchFamily="34" charset="0"/>
              <a:buChar char="•"/>
            </a:pPr>
            <a:r>
              <a:rPr lang="de-DE" sz="1200" b="0" i="0" kern="1200" dirty="0">
                <a:solidFill>
                  <a:schemeClr val="tx1"/>
                </a:solidFill>
                <a:effectLst/>
                <a:latin typeface="Calibri Normal" charset="0"/>
                <a:ea typeface="ＭＳ Ｐゴシック" charset="-128"/>
                <a:cs typeface="ＭＳ Ｐゴシック" charset="-128"/>
              </a:rPr>
              <a:t>Lösung 3 (siehe Folie 44) liefert „4 Bretter“. Der Lernende hat von jedem vorhandenen Brett 1,5 m entfernt, dann jedoch den Prozess nicht fortgeführt. Sicherlich liegt hier eine andere Schwierigkeit vor als in der vorangegangenen Rechnung. </a:t>
            </a:r>
          </a:p>
          <a:p>
            <a:pPr marL="171450" indent="-171450">
              <a:buFont typeface="Arial" panose="020B0604020202020204" pitchFamily="34" charset="0"/>
              <a:buChar char="•"/>
            </a:pPr>
            <a:r>
              <a:rPr lang="de-DE" sz="1200" b="0" i="0" kern="1200" dirty="0">
                <a:solidFill>
                  <a:schemeClr val="tx1"/>
                </a:solidFill>
                <a:effectLst/>
                <a:latin typeface="Calibri Normal" charset="0"/>
                <a:ea typeface="ＭＳ Ｐゴシック" charset="-128"/>
                <a:cs typeface="ＭＳ Ｐゴシック" charset="-128"/>
              </a:rPr>
              <a:t>Manche Fehllösungen lassen vermuten, dass bestimmte Begriffe unklar sind bzw. sie zeigen mangelnde Erfahrung mit bestimmten Situationen. Daneben gibt es aber auch ein ,,falsches" Verständnis, das eine andere Deutung und Interpretation – abweichend vom intendierten Sinne – offenbart. </a:t>
            </a:r>
          </a:p>
          <a:p>
            <a:endParaRPr lang="de-DE" baseline="0" noProof="0" dirty="0"/>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rPr>
              <a:t>Plakate, </a:t>
            </a:r>
            <a:r>
              <a:rPr lang="de-DE" sz="1200" kern="1200" dirty="0" err="1">
                <a:solidFill>
                  <a:schemeClr val="tx1"/>
                </a:solidFill>
                <a:effectLst/>
                <a:latin typeface="Arial" charset="0"/>
                <a:ea typeface="ＭＳ Ｐゴシック" charset="-128"/>
              </a:rPr>
              <a:t>Eddings</a:t>
            </a:r>
            <a:r>
              <a:rPr lang="de-DE" sz="1200" kern="1200" dirty="0">
                <a:solidFill>
                  <a:schemeClr val="tx1"/>
                </a:solidFill>
                <a:effectLst/>
                <a:latin typeface="Arial" charset="0"/>
                <a:ea typeface="ＭＳ Ｐゴシック" charset="-128"/>
              </a:rPr>
              <a:t> </a:t>
            </a:r>
            <a:r>
              <a:rPr lang="de-DE" dirty="0">
                <a:effectLst/>
              </a:rPr>
              <a:t> </a:t>
            </a:r>
            <a:endParaRPr lang="de-DE" sz="1200" b="0" i="0" kern="1200" dirty="0">
              <a:solidFill>
                <a:schemeClr val="tx1"/>
              </a:solidFill>
              <a:effectLst/>
              <a:latin typeface="Calibri Normal" charset="0"/>
              <a:ea typeface="ＭＳ Ｐゴシック" charset="-128"/>
              <a:cs typeface="ＭＳ Ｐゴシック" charset="-128"/>
            </a:endParaRPr>
          </a:p>
          <a:p>
            <a:endParaRPr lang="de-DE" baseline="0" noProof="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41</a:t>
            </a:fld>
            <a:endParaRPr lang="de-DE"/>
          </a:p>
        </p:txBody>
      </p:sp>
    </p:spTree>
    <p:extLst>
      <p:ext uri="{BB962C8B-B14F-4D97-AF65-F5344CB8AC3E}">
        <p14:creationId xmlns:p14="http://schemas.microsoft.com/office/powerpoint/2010/main" val="25049289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b="1" dirty="0"/>
              <a:t>Anforderungen beim Lösen von Sachaufgaben</a:t>
            </a:r>
            <a:r>
              <a:rPr lang="de-DE" sz="1200" b="1" i="0" kern="1200" dirty="0">
                <a:solidFill>
                  <a:schemeClr val="tx1"/>
                </a:solidFill>
                <a:effectLst/>
                <a:latin typeface="Arial" charset="0"/>
                <a:ea typeface="ＭＳ Ｐゴシック" charset="-128"/>
                <a:cs typeface="ＭＳ Ｐゴシック" charset="-128"/>
              </a:rPr>
              <a:t> – </a:t>
            </a:r>
            <a:r>
              <a:rPr lang="de-DE" b="1" dirty="0"/>
              <a:t>Lernendenlösungen</a:t>
            </a:r>
            <a:r>
              <a:rPr lang="de-DE" sz="1200" b="1" i="0" kern="1200" dirty="0">
                <a:solidFill>
                  <a:schemeClr val="tx1"/>
                </a:solidFill>
                <a:effectLst/>
                <a:latin typeface="Arial" charset="0"/>
                <a:ea typeface="ＭＳ Ｐゴシック" charset="-128"/>
                <a:cs typeface="ＭＳ Ｐゴシック" charset="-128"/>
              </a:rPr>
              <a:t>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Im Anschluss an die Plenumsdiskussion werden den Teilnehmenden verschiedene Lernendenlösungen präsentiert und gemeinsam besprochen. Dabei soll ein Bezug zu den Ergebnissen der vorangegangenen Praxisphase hergestellt werden. </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endParaRPr lang="en-US"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3670228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b="1" dirty="0"/>
              <a:t>Anforderungen beim Lösen von Sachaufgaben</a:t>
            </a:r>
            <a:r>
              <a:rPr lang="de-DE" sz="1200" b="1" i="0" kern="1200" dirty="0">
                <a:solidFill>
                  <a:schemeClr val="tx1"/>
                </a:solidFill>
                <a:effectLst/>
                <a:latin typeface="Arial" charset="0"/>
                <a:ea typeface="ＭＳ Ｐゴシック" charset="-128"/>
                <a:cs typeface="ＭＳ Ｐゴシック" charset="-128"/>
              </a:rPr>
              <a:t> – </a:t>
            </a:r>
            <a:r>
              <a:rPr lang="de-DE" b="1" dirty="0"/>
              <a:t>Lernendenlösungen</a:t>
            </a:r>
            <a:endParaRPr lang="de-DE" sz="1200" b="1" i="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Im Anschluss an die Plenumsdiskussion werden den Teilnehmenden verschiedene Lernendenlösungen präsentiert und gemeinsam besprochen. Dabei soll ein Bezug zu den Ergebnissen der vorangegangenen Praxisphase hergestellt werden. </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endParaRPr lang="en-US"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43</a:t>
            </a:fld>
            <a:endParaRPr lang="de-DE"/>
          </a:p>
        </p:txBody>
      </p:sp>
    </p:spTree>
    <p:extLst>
      <p:ext uri="{BB962C8B-B14F-4D97-AF65-F5344CB8AC3E}">
        <p14:creationId xmlns:p14="http://schemas.microsoft.com/office/powerpoint/2010/main" val="20318955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A27955DA-7A9F-3648-9F0D-ABAE7BAB8A83}"/>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b="1" dirty="0"/>
              <a:t>Anforderungen beim Lösen von Sachaufgaben</a:t>
            </a:r>
            <a:r>
              <a:rPr lang="de-DE" sz="1200" b="1" i="0" kern="1200" dirty="0">
                <a:solidFill>
                  <a:schemeClr val="tx1"/>
                </a:solidFill>
                <a:effectLst/>
                <a:latin typeface="Arial" charset="0"/>
                <a:ea typeface="ＭＳ Ｐゴシック" charset="-128"/>
                <a:cs typeface="ＭＳ Ｐゴシック" charset="-128"/>
              </a:rPr>
              <a:t> – </a:t>
            </a:r>
            <a:r>
              <a:rPr lang="de-DE" b="1" dirty="0"/>
              <a:t>Lernendenlösungen</a:t>
            </a:r>
            <a:r>
              <a:rPr lang="de-DE" sz="1200" b="1" i="0" kern="1200" dirty="0">
                <a:solidFill>
                  <a:schemeClr val="tx1"/>
                </a:solidFill>
                <a:effectLst/>
                <a:latin typeface="Arial" charset="0"/>
                <a:ea typeface="ＭＳ Ｐゴシック" charset="-128"/>
                <a:cs typeface="ＭＳ Ｐゴシック" charset="-128"/>
              </a:rPr>
              <a:t>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Im Anschluss an die Plenumsdiskussion werden den Teilnehmenden verschiedene </a:t>
            </a:r>
            <a:r>
              <a:rPr lang="de-DE" b="0" dirty="0"/>
              <a:t>Lernendenlösungen</a:t>
            </a:r>
            <a:r>
              <a:rPr lang="de-DE" sz="1200" b="0" i="0" kern="1200" dirty="0">
                <a:solidFill>
                  <a:schemeClr val="tx1"/>
                </a:solidFill>
                <a:effectLst/>
                <a:latin typeface="Calibri Normal" charset="0"/>
                <a:ea typeface="ＭＳ Ｐゴシック" charset="-128"/>
                <a:cs typeface="ＭＳ Ｐゴシック" charset="-128"/>
              </a:rPr>
              <a:t> präsentiert und gemeinsam besprochen. Dabei soll ein Bezug zu den Ergebnissen der vorangegangenen Praxisphase hergestellt werden. </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endParaRPr lang="de-DE" dirty="0"/>
          </a:p>
        </p:txBody>
      </p:sp>
    </p:spTree>
    <p:extLst>
      <p:ext uri="{BB962C8B-B14F-4D97-AF65-F5344CB8AC3E}">
        <p14:creationId xmlns:p14="http://schemas.microsoft.com/office/powerpoint/2010/main" val="19735668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Kompetenzerwartungen - fachbezogene Kompetenzen </a:t>
            </a:r>
          </a:p>
          <a:p>
            <a:endParaRPr lang="de-DE" sz="1200" b="0" i="1" kern="1200" baseline="0" dirty="0">
              <a:solidFill>
                <a:schemeClr val="tx1"/>
              </a:solidFill>
              <a:effectLst/>
              <a:latin typeface="Calibri Norm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dirty="0"/>
              <a:t>Im Anschluss sollen die Überlegungen der Teilnehmenden (Folie 41) zu den im Lehrplan Mathematik Grundschule verankerten fachbezogenen Kompetenzen in Beziehung gesetzt werden.</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Fachliche/fachdidaktische Hinweise</a:t>
            </a:r>
            <a:endParaRPr lang="de-DE" sz="1200" b="0" i="1" kern="1200" baseline="0" dirty="0">
              <a:solidFill>
                <a:schemeClr val="tx1"/>
              </a:solidFill>
              <a:effectLst/>
              <a:latin typeface="Calibri Norm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Bei der Lösung von Sachaufgaben kommt den prozessbezogenen Kompetenzen ein besonderer Stellenwert zu</a:t>
            </a:r>
            <a:r>
              <a:rPr lang="de-DE" sz="1200" b="0" i="0" kern="1200" baseline="0" dirty="0">
                <a:solidFill>
                  <a:schemeClr val="tx1"/>
                </a:solidFill>
                <a:effectLst/>
                <a:latin typeface="Calibri Normal" charset="0"/>
                <a:ea typeface="ＭＳ Ｐゴシック" charset="-128"/>
                <a:cs typeface="ＭＳ Ｐゴシック" charset="-128"/>
              </a:rPr>
              <a:t> (vgl. Franke &amp; </a:t>
            </a:r>
            <a:r>
              <a:rPr lang="de-DE" sz="1200" b="0" i="0" kern="1200" baseline="0" dirty="0" err="1">
                <a:solidFill>
                  <a:schemeClr val="tx1"/>
                </a:solidFill>
                <a:effectLst/>
                <a:latin typeface="Calibri Normal" charset="0"/>
                <a:ea typeface="ＭＳ Ｐゴシック" charset="-128"/>
                <a:cs typeface="ＭＳ Ｐゴシック" charset="-128"/>
              </a:rPr>
              <a:t>Ruwisch</a:t>
            </a:r>
            <a:r>
              <a:rPr lang="de-DE" sz="1200" b="0" i="0" kern="1200" baseline="0" dirty="0">
                <a:solidFill>
                  <a:schemeClr val="tx1"/>
                </a:solidFill>
                <a:effectLst/>
                <a:latin typeface="Calibri Normal" charset="0"/>
                <a:ea typeface="ＭＳ Ｐゴシック" charset="-128"/>
                <a:cs typeface="ＭＳ Ｐゴシック" charset="-128"/>
              </a:rPr>
              <a:t> 2010, S. 26). Darum sollen den Teilnehmenden die prozessbezogenen Kompetenzen</a:t>
            </a:r>
          </a:p>
          <a:p>
            <a:pPr marL="171450" marR="0" indent="-171450" algn="l" defTabSz="914400" rtl="0" eaLnBrk="1" fontAlgn="base" latinLnBrk="0" hangingPunct="1">
              <a:lnSpc>
                <a:spcPct val="100000"/>
              </a:lnSpc>
              <a:spcBef>
                <a:spcPct val="30000"/>
              </a:spcBef>
              <a:spcAft>
                <a:spcPct val="0"/>
              </a:spcAft>
              <a:buClrTx/>
              <a:buSzTx/>
              <a:buFont typeface="Arial" charset="0"/>
              <a:buChar char="•"/>
              <a:tabLst/>
              <a:defRPr/>
            </a:pPr>
            <a:r>
              <a:rPr lang="de-DE" b="1" dirty="0">
                <a:sym typeface="Wingdings"/>
              </a:rPr>
              <a:t>Problemlösen/kreativ sein</a:t>
            </a:r>
          </a:p>
          <a:p>
            <a:pPr marL="171450" marR="0" indent="-171450" algn="l" defTabSz="914400" rtl="0" eaLnBrk="1" fontAlgn="base" latinLnBrk="0" hangingPunct="1">
              <a:lnSpc>
                <a:spcPct val="100000"/>
              </a:lnSpc>
              <a:spcBef>
                <a:spcPct val="30000"/>
              </a:spcBef>
              <a:spcAft>
                <a:spcPct val="0"/>
              </a:spcAft>
              <a:buClrTx/>
              <a:buSzTx/>
              <a:buFont typeface="Arial" charset="0"/>
              <a:buChar char="•"/>
              <a:tabLst/>
              <a:defRPr/>
            </a:pPr>
            <a:r>
              <a:rPr lang="de-DE" b="1" dirty="0">
                <a:sym typeface="Wingdings"/>
              </a:rPr>
              <a:t>Modellieren</a:t>
            </a:r>
          </a:p>
          <a:p>
            <a:pPr marL="171450" marR="0" indent="-171450" algn="l" defTabSz="914400" rtl="0" eaLnBrk="1" fontAlgn="base" latinLnBrk="0" hangingPunct="1">
              <a:lnSpc>
                <a:spcPct val="100000"/>
              </a:lnSpc>
              <a:spcBef>
                <a:spcPct val="30000"/>
              </a:spcBef>
              <a:spcAft>
                <a:spcPct val="0"/>
              </a:spcAft>
              <a:buClrTx/>
              <a:buSzTx/>
              <a:buFont typeface="Arial" charset="0"/>
              <a:buChar char="•"/>
              <a:tabLst/>
              <a:defRPr/>
            </a:pPr>
            <a:r>
              <a:rPr lang="de-DE" dirty="0">
                <a:sym typeface="Wingdings"/>
              </a:rPr>
              <a:t>Argumentieren</a:t>
            </a:r>
          </a:p>
          <a:p>
            <a:pPr marL="171450" marR="0" indent="-171450" algn="l" defTabSz="914400" rtl="0" eaLnBrk="1" fontAlgn="base" latinLnBrk="0" hangingPunct="1">
              <a:lnSpc>
                <a:spcPct val="100000"/>
              </a:lnSpc>
              <a:spcBef>
                <a:spcPct val="30000"/>
              </a:spcBef>
              <a:spcAft>
                <a:spcPct val="0"/>
              </a:spcAft>
              <a:buClrTx/>
              <a:buSzTx/>
              <a:buFont typeface="Arial" charset="0"/>
              <a:buChar char="•"/>
              <a:tabLst/>
              <a:defRPr/>
            </a:pPr>
            <a:r>
              <a:rPr lang="de-DE" dirty="0">
                <a:sym typeface="Wingdings"/>
              </a:rPr>
              <a:t>Darstellen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0" kern="1200" dirty="0">
                <a:solidFill>
                  <a:schemeClr val="tx1"/>
                </a:solidFill>
                <a:effectLst/>
                <a:latin typeface="Arial" charset="0"/>
                <a:ea typeface="ＭＳ Ｐゴシック" charset="-128"/>
                <a:cs typeface="ＭＳ Ｐゴシック" charset="-128"/>
              </a:rPr>
              <a:t>im Folgenden genauer erläutert werden.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i="0"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 </a:t>
            </a: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45</a:t>
            </a:fld>
            <a:endParaRPr lang="de-DE"/>
          </a:p>
        </p:txBody>
      </p:sp>
    </p:spTree>
    <p:extLst>
      <p:ext uri="{BB962C8B-B14F-4D97-AF65-F5344CB8AC3E}">
        <p14:creationId xmlns:p14="http://schemas.microsoft.com/office/powerpoint/2010/main" val="5413024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b="1" dirty="0"/>
              <a:t>Kompetenzerwartungen - prozessbezogene Kompetenzen </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46</a:t>
            </a:fld>
            <a:endParaRPr lang="de-DE"/>
          </a:p>
        </p:txBody>
      </p:sp>
    </p:spTree>
    <p:extLst>
      <p:ext uri="{BB962C8B-B14F-4D97-AF65-F5344CB8AC3E}">
        <p14:creationId xmlns:p14="http://schemas.microsoft.com/office/powerpoint/2010/main" val="10799528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b="1" dirty="0"/>
              <a:t>Kompetenzerwartungen - prozessbezogene Kompetenzen </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47</a:t>
            </a:fld>
            <a:endParaRPr lang="de-DE"/>
          </a:p>
        </p:txBody>
      </p:sp>
    </p:spTree>
    <p:extLst>
      <p:ext uri="{BB962C8B-B14F-4D97-AF65-F5344CB8AC3E}">
        <p14:creationId xmlns:p14="http://schemas.microsoft.com/office/powerpoint/2010/main" val="30456816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b="1" dirty="0"/>
              <a:t>Kompetenzerwartungen - prozessbezogene Kompetenzen (optionale Folie)</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48</a:t>
            </a:fld>
            <a:endParaRPr lang="de-DE"/>
          </a:p>
        </p:txBody>
      </p:sp>
    </p:spTree>
    <p:extLst>
      <p:ext uri="{BB962C8B-B14F-4D97-AF65-F5344CB8AC3E}">
        <p14:creationId xmlns:p14="http://schemas.microsoft.com/office/powerpoint/2010/main" val="5726623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b="1" dirty="0"/>
              <a:t>Kompetenzerwartungen - prozessbezogene Kompetenzen (optionale Folie)</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49</a:t>
            </a:fld>
            <a:endParaRPr lang="de-DE"/>
          </a:p>
        </p:txBody>
      </p:sp>
    </p:spTree>
    <p:extLst>
      <p:ext uri="{BB962C8B-B14F-4D97-AF65-F5344CB8AC3E}">
        <p14:creationId xmlns:p14="http://schemas.microsoft.com/office/powerpoint/2010/main" val="1409049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Fortbildungen am DZLM</a:t>
            </a:r>
            <a:r>
              <a:rPr lang="de-DE" b="1" baseline="0" dirty="0"/>
              <a:t> (o</a:t>
            </a:r>
            <a:r>
              <a:rPr lang="de-DE" b="1" dirty="0"/>
              <a:t>ptionale Folie)</a:t>
            </a:r>
          </a:p>
          <a:p>
            <a:endParaRPr lang="de-DE" dirty="0"/>
          </a:p>
          <a:p>
            <a:r>
              <a:rPr lang="de-DE" dirty="0"/>
              <a:t>Das Deutsche Zentrum</a:t>
            </a:r>
            <a:r>
              <a:rPr lang="de-DE" baseline="0" dirty="0"/>
              <a:t> für Lehrerbildung Mathematik (DZLM) ist ein Konsortium aus 8 Universitäten, das Fortbildungskonzepte und -materialien nach forschungsbasierten Prinzipien entwickelt und den Austausch zwischen Forschung und Praxis fördern will.</a:t>
            </a:r>
            <a:endParaRPr lang="de-DE" dirty="0"/>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a:pPr/>
              <a:t>5</a:t>
            </a:fld>
            <a:endParaRPr lang="de-DE"/>
          </a:p>
        </p:txBody>
      </p:sp>
    </p:spTree>
    <p:extLst>
      <p:ext uri="{BB962C8B-B14F-4D97-AF65-F5344CB8AC3E}">
        <p14:creationId xmlns:p14="http://schemas.microsoft.com/office/powerpoint/2010/main" val="5517666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Gliederung</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einzelnen Themen des Schwerpunktes</a:t>
            </a:r>
            <a:r>
              <a:rPr lang="de-DE" sz="1200" kern="1200" baseline="0" dirty="0">
                <a:solidFill>
                  <a:schemeClr val="tx1"/>
                </a:solidFill>
                <a:effectLst/>
                <a:latin typeface="Arial" charset="0"/>
                <a:ea typeface="ＭＳ Ｐゴシック" charset="-128"/>
                <a:cs typeface="ＭＳ Ｐゴシック" charset="-128"/>
              </a:rPr>
              <a:t> Sachrechnen sollen</a:t>
            </a:r>
            <a:r>
              <a:rPr lang="de-DE" sz="1200" kern="1200" dirty="0">
                <a:solidFill>
                  <a:schemeClr val="tx1"/>
                </a:solidFill>
                <a:effectLst/>
                <a:latin typeface="Arial" charset="0"/>
                <a:ea typeface="ＭＳ Ｐゴシック" charset="-128"/>
                <a:cs typeface="ＭＳ Ｐゴシック" charset="-128"/>
              </a:rPr>
              <a:t> den Teilnehmenden anhand der Folie transparent gemacht werden.</a:t>
            </a:r>
          </a:p>
          <a:p>
            <a:endParaRPr lang="de-DE" sz="1200" kern="1200" dirty="0">
              <a:solidFill>
                <a:schemeClr val="tx1"/>
              </a:solidFill>
              <a:effectLst/>
              <a:latin typeface="Arial" charset="0"/>
              <a:ea typeface="ＭＳ Ｐゴシック" charset="-128"/>
              <a:cs typeface="ＭＳ Ｐゴシック" charset="-128"/>
            </a:endParaRPr>
          </a:p>
          <a:p>
            <a:r>
              <a:rPr lang="de-DE" b="0" i="1" dirty="0"/>
              <a:t>Strukturelle Hinweise </a:t>
            </a:r>
          </a:p>
          <a:p>
            <a:pPr marL="0" indent="0">
              <a:buFont typeface="Arial" panose="020B0604020202020204" pitchFamily="34" charset="0"/>
              <a:buNone/>
            </a:pPr>
            <a:r>
              <a:rPr lang="de-DE" b="0" dirty="0"/>
              <a:t>Folien 50-54: </a:t>
            </a:r>
            <a:r>
              <a:rPr lang="de-DE" sz="1200" b="0" i="0" kern="1200" dirty="0">
                <a:solidFill>
                  <a:schemeClr val="tx1"/>
                </a:solidFill>
                <a:effectLst/>
                <a:latin typeface="Calibri Normal" charset="0"/>
                <a:ea typeface="ＭＳ Ｐゴシック" charset="-128"/>
                <a:cs typeface="ＭＳ Ｐゴシック" charset="-128"/>
              </a:rPr>
              <a:t>Erläuterung der Distanzaufgabe (Modellierungskreislauf), Verabschiedung | Minievaluation via Kartenabfrage (15 min)</a:t>
            </a:r>
          </a:p>
          <a:p>
            <a:pPr lvl="0"/>
            <a:r>
              <a:rPr lang="de-DE" sz="1200" b="0" i="0" kern="1200" dirty="0">
                <a:solidFill>
                  <a:schemeClr val="tx1"/>
                </a:solidFill>
                <a:effectLst/>
                <a:latin typeface="Calibri Normal" charset="0"/>
                <a:ea typeface="ＭＳ Ｐゴシック" charset="-128"/>
                <a:cs typeface="ＭＳ Ｐゴシック" charset="-128"/>
              </a:rPr>
              <a:t>Folien 55-57: Literaturhinweise</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800" dirty="0">
                <a:effectLst/>
              </a:rPr>
              <a:t> </a:t>
            </a:r>
            <a:endParaRPr lang="de-DE" sz="80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50</a:t>
            </a:fld>
            <a:endParaRPr lang="de-DE"/>
          </a:p>
        </p:txBody>
      </p:sp>
    </p:spTree>
    <p:extLst>
      <p:ext uri="{BB962C8B-B14F-4D97-AF65-F5344CB8AC3E}">
        <p14:creationId xmlns:p14="http://schemas.microsoft.com/office/powerpoint/2010/main" val="254172980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Calibri Normal" charset="0"/>
                <a:ea typeface="ＭＳ Ｐゴシック" charset="-128"/>
                <a:cs typeface="ＭＳ Ｐゴシック" charset="-128"/>
              </a:rPr>
              <a:t>Distanzaufgabe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b="0" i="0" kern="1200" dirty="0">
              <a:solidFill>
                <a:schemeClr val="tx1"/>
              </a:solidFill>
              <a:effectLst/>
              <a:latin typeface="Calibri Norm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Methodische Hinweise</a:t>
            </a:r>
            <a:endParaRPr lang="de-DE" sz="1200" b="0" i="0" kern="1200" dirty="0">
              <a:solidFill>
                <a:schemeClr val="tx1"/>
              </a:solidFill>
              <a:effectLst/>
              <a:latin typeface="Calibri Norm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Zum Abschluss des ersten Bausteins wird den Teilnehmenden der Arbeitsauftrag für die Distanzphase (DZLM-Sachrechnen-BS1-AB2) erläutert, wobei ausreichend Zeit für Fragen einzuplanen ist. Der Arbeitsauftrag dient der Vorbereitung des zweiten Bausteins und soll von den Teilnehmenden im Selbststudium bearbeitet werden. Die Ergebnisse sollen zu Beginn des zweiten Bausteins von der Moderatorin/dem Moderator aufgegriffen und gemeinsam mit den Teilnehmenden reflektiert werden (siehe Steckbrief Baustein 2).  </a:t>
            </a:r>
            <a:endParaRPr lang="de-DE" sz="1200" b="1" i="0" kern="1200" dirty="0">
              <a:solidFill>
                <a:schemeClr val="tx1"/>
              </a:solidFill>
              <a:effectLst/>
              <a:latin typeface="Calibri Norm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1200" kern="1200" dirty="0">
                <a:solidFill>
                  <a:schemeClr val="tx1"/>
                </a:solidFill>
                <a:effectLst/>
                <a:latin typeface="Arial" charset="0"/>
                <a:ea typeface="ＭＳ Ｐゴシック" charset="-128"/>
                <a:cs typeface="ＭＳ Ｐゴシック" charset="-128"/>
              </a:rPr>
              <a:t>, AB Distanzaufgabe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51</a:t>
            </a:fld>
            <a:endParaRPr lang="de-DE"/>
          </a:p>
        </p:txBody>
      </p:sp>
    </p:spTree>
    <p:extLst>
      <p:ext uri="{BB962C8B-B14F-4D97-AF65-F5344CB8AC3E}">
        <p14:creationId xmlns:p14="http://schemas.microsoft.com/office/powerpoint/2010/main" val="1719761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1" i="0" kern="1200" dirty="0">
                <a:solidFill>
                  <a:schemeClr val="tx1"/>
                </a:solidFill>
                <a:effectLst/>
                <a:latin typeface="Calibri Normal" charset="0"/>
                <a:ea typeface="ＭＳ Ｐゴシック" charset="-128"/>
                <a:cs typeface="ＭＳ Ｐゴシック" charset="-128"/>
              </a:rPr>
              <a:t>Distanzaufgabe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1200" kern="1200" dirty="0">
                <a:solidFill>
                  <a:schemeClr val="tx1"/>
                </a:solidFill>
                <a:effectLst/>
                <a:latin typeface="Arial" charset="0"/>
                <a:ea typeface="ＭＳ Ｐゴシック" charset="-128"/>
                <a:cs typeface="ＭＳ Ｐゴシック" charset="-128"/>
              </a:rPr>
              <a:t>, AB Distanzaufgabe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52</a:t>
            </a:fld>
            <a:endParaRPr lang="de-DE"/>
          </a:p>
        </p:txBody>
      </p:sp>
    </p:spTree>
    <p:extLst>
      <p:ext uri="{BB962C8B-B14F-4D97-AF65-F5344CB8AC3E}">
        <p14:creationId xmlns:p14="http://schemas.microsoft.com/office/powerpoint/2010/main" val="8507119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Vielen Dank für Ihre Aufmerksamkeit!</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p>
          <a:p>
            <a:pPr lvl="0"/>
            <a:r>
              <a:rPr lang="de-DE" sz="1200" kern="1200" dirty="0">
                <a:solidFill>
                  <a:schemeClr val="tx1"/>
                </a:solidFill>
                <a:effectLst/>
                <a:latin typeface="Arial" charset="0"/>
                <a:ea typeface="ＭＳ Ｐゴシック" charset="-128"/>
                <a:cs typeface="ＭＳ Ｐゴシック" charset="-128"/>
              </a:rPr>
              <a:t>Am Ende der Veranstaltung soll ein Rückbezug auf</a:t>
            </a:r>
            <a:r>
              <a:rPr lang="de-DE" sz="1200" kern="1200" baseline="0" dirty="0">
                <a:solidFill>
                  <a:schemeClr val="tx1"/>
                </a:solidFill>
                <a:effectLst/>
                <a:latin typeface="Arial" charset="0"/>
                <a:ea typeface="ＭＳ Ｐゴシック" charset="-128"/>
                <a:cs typeface="ＭＳ Ｐゴシック" charset="-128"/>
              </a:rPr>
              <a:t> die Ziele des ersten Bausteins erfolgen (siehe Folie 14). </a:t>
            </a:r>
            <a:r>
              <a:rPr lang="de-DE" sz="1200" kern="1200" dirty="0">
                <a:solidFill>
                  <a:schemeClr val="tx1"/>
                </a:solidFill>
                <a:effectLst/>
                <a:latin typeface="Arial" charset="0"/>
                <a:ea typeface="ＭＳ Ｐゴシック" charset="-128"/>
                <a:cs typeface="ＭＳ Ｐゴシック" charset="-128"/>
              </a:rPr>
              <a:t>Zudem soll eine Feedback-Runde anschließen. Beispielsweise können die Teilnehmenden auf Karten notieren, was sie aus der Veranstaltung für ihre Unterrichtspraxis mitnehmen können und was sie sich für den zweiten Präsenztermin wünschen (</a:t>
            </a:r>
            <a:r>
              <a:rPr lang="de-DE" sz="1200" b="0" i="0" kern="1200" dirty="0">
                <a:solidFill>
                  <a:schemeClr val="tx1"/>
                </a:solidFill>
                <a:effectLst/>
                <a:latin typeface="Calibri Normal" charset="0"/>
                <a:ea typeface="ＭＳ Ｐゴシック" charset="-128"/>
                <a:cs typeface="ＭＳ Ｐゴシック" charset="-128"/>
              </a:rPr>
              <a:t>Gelbe Karten: Was nehme ich mit? Grüne Karten: Was schlage ich vor?).</a:t>
            </a:r>
            <a:endParaRPr lang="de-DE" sz="1200" kern="1200" baseline="0" dirty="0">
              <a:solidFill>
                <a:schemeClr val="tx1"/>
              </a:solidFill>
              <a:effectLst/>
              <a:latin typeface="Arial" charset="0"/>
              <a:ea typeface="ＭＳ Ｐゴシック" charset="-128"/>
              <a:cs typeface="ＭＳ Ｐゴシック" charset="-128"/>
            </a:endParaRPr>
          </a:p>
          <a:p>
            <a:r>
              <a:rPr lang="de-DE" sz="1200" kern="1200" baseline="0" dirty="0">
                <a:solidFill>
                  <a:schemeClr val="tx1"/>
                </a:solidFill>
                <a:effectLst/>
                <a:latin typeface="Arial" charset="0"/>
                <a:ea typeface="ＭＳ Ｐゴシック" charset="-128"/>
                <a:cs typeface="ＭＳ Ｐゴシック" charset="-128"/>
              </a:rPr>
              <a:t>Ggf. können </a:t>
            </a:r>
            <a:r>
              <a:rPr lang="de-DE" sz="1200" kern="1200" dirty="0">
                <a:solidFill>
                  <a:schemeClr val="tx1"/>
                </a:solidFill>
                <a:effectLst/>
                <a:latin typeface="Arial" charset="0"/>
                <a:ea typeface="ＭＳ Ｐゴシック" charset="-128"/>
                <a:cs typeface="ＭＳ Ｐゴシック" charset="-128"/>
              </a:rPr>
              <a:t>ein Handout oder Ausdrucke</a:t>
            </a:r>
            <a:r>
              <a:rPr lang="de-DE" sz="1200" kern="1200" baseline="0" dirty="0">
                <a:solidFill>
                  <a:schemeClr val="tx1"/>
                </a:solidFill>
                <a:effectLst/>
                <a:latin typeface="Arial" charset="0"/>
                <a:ea typeface="ＭＳ Ｐゴシック" charset="-128"/>
                <a:cs typeface="ＭＳ Ｐゴシック" charset="-128"/>
              </a:rPr>
              <a:t> </a:t>
            </a:r>
            <a:r>
              <a:rPr lang="de-DE" sz="1200" kern="1200" dirty="0">
                <a:solidFill>
                  <a:schemeClr val="tx1"/>
                </a:solidFill>
                <a:effectLst/>
                <a:latin typeface="Arial" charset="0"/>
                <a:ea typeface="ＭＳ Ｐゴシック" charset="-128"/>
                <a:cs typeface="ＭＳ Ｐゴシック" charset="-128"/>
              </a:rPr>
              <a:t>einzelner ausgewählter Folien verteilt werden. </a:t>
            </a:r>
          </a:p>
          <a:p>
            <a:r>
              <a:rPr lang="de-DE" sz="1200" kern="1200" dirty="0">
                <a:solidFill>
                  <a:schemeClr val="tx1"/>
                </a:solidFill>
                <a:effectLst/>
                <a:latin typeface="Arial" charset="0"/>
                <a:ea typeface="ＭＳ Ｐゴシック" charset="-128"/>
                <a:cs typeface="ＭＳ Ｐゴシック" charset="-128"/>
              </a:rPr>
              <a:t>Die Teilnehmenden erhalten am Ende der Veranstaltung die Literaturhinweise.</a:t>
            </a:r>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ＭＳ Ｐゴシック" charset="-128"/>
                <a:cs typeface="ＭＳ Ｐゴシック" charset="-128"/>
              </a:rPr>
              <a:t>evtl. Handout oder Ausdruck einer Auswahl von Folien, Flipchart, </a:t>
            </a:r>
            <a:r>
              <a:rPr lang="de-DE" sz="1200" kern="1200" dirty="0" err="1">
                <a:solidFill>
                  <a:schemeClr val="tx1"/>
                </a:solidFill>
                <a:effectLst/>
                <a:latin typeface="Arial" charset="0"/>
                <a:ea typeface="ＭＳ Ｐゴシック" charset="-128"/>
                <a:cs typeface="ＭＳ Ｐゴシック" charset="-128"/>
              </a:rPr>
              <a:t>Eddings</a:t>
            </a:r>
            <a:r>
              <a:rPr lang="de-DE" sz="1200" kern="1200" dirty="0">
                <a:solidFill>
                  <a:schemeClr val="tx1"/>
                </a:solidFill>
                <a:effectLst/>
                <a:latin typeface="Calibri Normal" charset="0"/>
                <a:ea typeface="ＭＳ Ｐゴシック" charset="-128"/>
                <a:cs typeface="ＭＳ Ｐゴシック" charset="-128"/>
              </a:rPr>
              <a:t>,</a:t>
            </a:r>
            <a:r>
              <a:rPr lang="de-DE" sz="1200" kern="1200" baseline="0" dirty="0">
                <a:solidFill>
                  <a:schemeClr val="tx1"/>
                </a:solidFill>
                <a:effectLst/>
                <a:latin typeface="Calibri Normal" charset="0"/>
                <a:ea typeface="ＭＳ Ｐゴシック" charset="-128"/>
                <a:cs typeface="ＭＳ Ｐゴシック" charset="-128"/>
              </a:rPr>
              <a:t> Literaturliste(</a:t>
            </a:r>
            <a:r>
              <a:rPr lang="de-DE" sz="1200" kern="1200" baseline="0" dirty="0" err="1">
                <a:solidFill>
                  <a:schemeClr val="tx1"/>
                </a:solidFill>
                <a:effectLst/>
                <a:latin typeface="Calibri Normal" charset="0"/>
                <a:ea typeface="ＭＳ Ｐゴシック" charset="-128"/>
                <a:cs typeface="ＭＳ Ｐゴシック" charset="-128"/>
              </a:rPr>
              <a:t>n</a:t>
            </a:r>
            <a:r>
              <a:rPr lang="de-DE" sz="1200" kern="1200" baseline="0" dirty="0">
                <a:solidFill>
                  <a:schemeClr val="tx1"/>
                </a:solidFill>
                <a:effectLst/>
                <a:latin typeface="Calibri Normal" charset="0"/>
                <a:ea typeface="ＭＳ Ｐゴシック" charset="-128"/>
                <a:cs typeface="ＭＳ Ｐゴシック" charset="-128"/>
              </a:rPr>
              <a:t>)</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53</a:t>
            </a:fld>
            <a:endParaRPr lang="de-DE"/>
          </a:p>
        </p:txBody>
      </p:sp>
    </p:spTree>
    <p:extLst>
      <p:ext uri="{BB962C8B-B14F-4D97-AF65-F5344CB8AC3E}">
        <p14:creationId xmlns:p14="http://schemas.microsoft.com/office/powerpoint/2010/main" val="19103375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54</a:t>
            </a:fld>
            <a:endParaRPr lang="de-DE"/>
          </a:p>
        </p:txBody>
      </p:sp>
    </p:spTree>
    <p:extLst>
      <p:ext uri="{BB962C8B-B14F-4D97-AF65-F5344CB8AC3E}">
        <p14:creationId xmlns:p14="http://schemas.microsoft.com/office/powerpoint/2010/main" val="3655441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55</a:t>
            </a:fld>
            <a:endParaRPr lang="de-DE"/>
          </a:p>
        </p:txBody>
      </p:sp>
    </p:spTree>
    <p:extLst>
      <p:ext uri="{BB962C8B-B14F-4D97-AF65-F5344CB8AC3E}">
        <p14:creationId xmlns:p14="http://schemas.microsoft.com/office/powerpoint/2010/main" val="34439851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56</a:t>
            </a:fld>
            <a:endParaRPr lang="de-DE"/>
          </a:p>
        </p:txBody>
      </p:sp>
    </p:spTree>
    <p:extLst>
      <p:ext uri="{BB962C8B-B14F-4D97-AF65-F5344CB8AC3E}">
        <p14:creationId xmlns:p14="http://schemas.microsoft.com/office/powerpoint/2010/main" val="32901781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FAF12454-57A3-5346-8AD1-8A7E704F94A5}" type="slidenum">
              <a:rPr lang="de-DE" smtClean="0"/>
              <a:pPr/>
              <a:t>57</a:t>
            </a:fld>
            <a:endParaRPr lang="de-DE"/>
          </a:p>
        </p:txBody>
      </p:sp>
    </p:spTree>
    <p:extLst>
      <p:ext uri="{BB962C8B-B14F-4D97-AF65-F5344CB8AC3E}">
        <p14:creationId xmlns:p14="http://schemas.microsoft.com/office/powerpoint/2010/main" val="546427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Gestaltungsprinzipien</a:t>
            </a:r>
            <a:r>
              <a:rPr lang="de-DE" b="1" baseline="0" dirty="0"/>
              <a:t> des DZLM (o</a:t>
            </a:r>
            <a:r>
              <a:rPr lang="de-DE" b="1" dirty="0"/>
              <a:t>ptionale Folie)</a:t>
            </a:r>
          </a:p>
          <a:p>
            <a:endParaRPr lang="de-DE" b="1" dirty="0"/>
          </a:p>
          <a:p>
            <a:r>
              <a:rPr lang="de-DE" sz="1200" i="0" kern="1200" dirty="0">
                <a:solidFill>
                  <a:schemeClr val="tx1"/>
                </a:solidFill>
                <a:effectLst/>
                <a:latin typeface="Arial" charset="0"/>
                <a:ea typeface="ＭＳ Ｐゴシック" charset="-128"/>
                <a:cs typeface="ＭＳ Ｐゴシック" charset="-128"/>
              </a:rPr>
              <a:t>Weiterführende Erläuterungen und Beispiele zu den DZLM-Gestaltungsprinzipien finden Sie unter:</a:t>
            </a:r>
          </a:p>
          <a:p>
            <a:r>
              <a:rPr lang="de-DE" sz="1200" i="0" kern="1200" dirty="0">
                <a:solidFill>
                  <a:schemeClr val="tx1"/>
                </a:solidFill>
                <a:effectLst/>
                <a:latin typeface="Arial" charset="0"/>
                <a:ea typeface="ＭＳ Ｐゴシック" charset="-128"/>
                <a:cs typeface="ＭＳ Ｐゴシック" charset="-128"/>
              </a:rPr>
              <a:t>https://</a:t>
            </a:r>
            <a:r>
              <a:rPr lang="de-DE" sz="1200" i="0" kern="1200" dirty="0" err="1">
                <a:solidFill>
                  <a:schemeClr val="tx1"/>
                </a:solidFill>
                <a:effectLst/>
                <a:latin typeface="Arial" charset="0"/>
                <a:ea typeface="ＭＳ Ｐゴシック" charset="-128"/>
                <a:cs typeface="ＭＳ Ｐゴシック" charset="-128"/>
              </a:rPr>
              <a:t>dzlm.de</a:t>
            </a:r>
            <a:r>
              <a:rPr lang="de-DE" sz="1200" i="0" kern="1200" dirty="0">
                <a:solidFill>
                  <a:schemeClr val="tx1"/>
                </a:solidFill>
                <a:effectLst/>
                <a:latin typeface="Arial" charset="0"/>
                <a:ea typeface="ＭＳ Ｐゴシック" charset="-128"/>
                <a:cs typeface="ＭＳ Ｐゴシック" charset="-128"/>
              </a:rPr>
              <a:t>/</a:t>
            </a:r>
            <a:r>
              <a:rPr lang="de-DE" sz="1200" i="0" kern="1200" dirty="0" err="1">
                <a:solidFill>
                  <a:schemeClr val="tx1"/>
                </a:solidFill>
                <a:effectLst/>
                <a:latin typeface="Arial" charset="0"/>
                <a:ea typeface="ＭＳ Ｐゴシック" charset="-128"/>
                <a:cs typeface="ＭＳ Ｐゴシック" charset="-128"/>
              </a:rPr>
              <a:t>files</a:t>
            </a:r>
            <a:r>
              <a:rPr lang="de-DE" sz="1200" i="0" kern="1200" dirty="0">
                <a:solidFill>
                  <a:schemeClr val="tx1"/>
                </a:solidFill>
                <a:effectLst/>
                <a:latin typeface="Arial" charset="0"/>
                <a:ea typeface="ＭＳ Ｐゴシック" charset="-128"/>
                <a:cs typeface="ＭＳ Ｐゴシック" charset="-128"/>
              </a:rPr>
              <a:t>/</a:t>
            </a:r>
            <a:r>
              <a:rPr lang="de-DE" sz="1200" i="0" kern="1200" dirty="0" err="1">
                <a:solidFill>
                  <a:schemeClr val="tx1"/>
                </a:solidFill>
                <a:effectLst/>
                <a:latin typeface="Arial" charset="0"/>
                <a:ea typeface="ＭＳ Ｐゴシック" charset="-128"/>
                <a:cs typeface="ＭＳ Ｐゴシック" charset="-128"/>
              </a:rPr>
              <a:t>uploads</a:t>
            </a:r>
            <a:r>
              <a:rPr lang="de-DE" sz="1200" i="0" kern="1200" dirty="0">
                <a:solidFill>
                  <a:schemeClr val="tx1"/>
                </a:solidFill>
                <a:effectLst/>
                <a:latin typeface="Arial" charset="0"/>
                <a:ea typeface="ＭＳ Ｐゴシック" charset="-128"/>
                <a:cs typeface="ＭＳ Ｐゴシック" charset="-128"/>
              </a:rPr>
              <a:t>/DZLM-Gestaltungsprinzipien-Konkretisierung_161201.pdf</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Literaturhinweis:</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Barzel, B., &amp; </a:t>
            </a:r>
            <a:r>
              <a:rPr lang="de-DE" sz="1200" b="0" i="0" kern="1200" dirty="0" err="1">
                <a:solidFill>
                  <a:schemeClr val="tx1"/>
                </a:solidFill>
                <a:effectLst/>
                <a:latin typeface="Calibri Normal" charset="0"/>
                <a:ea typeface="ＭＳ Ｐゴシック" charset="-128"/>
                <a:cs typeface="ＭＳ Ｐゴシック" charset="-128"/>
              </a:rPr>
              <a:t>Selter</a:t>
            </a:r>
            <a:r>
              <a:rPr lang="de-DE" sz="1200" b="0" i="0" kern="1200" dirty="0">
                <a:solidFill>
                  <a:schemeClr val="tx1"/>
                </a:solidFill>
                <a:effectLst/>
                <a:latin typeface="Calibri Normal" charset="0"/>
                <a:ea typeface="ＭＳ Ｐゴシック" charset="-128"/>
                <a:cs typeface="ＭＳ Ｐゴシック" charset="-128"/>
              </a:rPr>
              <a:t>, C. (2015). Die DZLM-Gestaltungsprinzipien für Fortbildungen. </a:t>
            </a:r>
            <a:r>
              <a:rPr lang="de-DE" sz="1200" b="0" i="1" kern="1200" dirty="0">
                <a:solidFill>
                  <a:schemeClr val="tx1"/>
                </a:solidFill>
                <a:effectLst/>
                <a:latin typeface="Calibri Normal" charset="0"/>
                <a:ea typeface="ＭＳ Ｐゴシック" charset="-128"/>
                <a:cs typeface="ＭＳ Ｐゴシック" charset="-128"/>
              </a:rPr>
              <a:t>Journal für Mathematik-Didaktik, 36</a:t>
            </a:r>
            <a:r>
              <a:rPr lang="de-DE" sz="1200" b="0" i="0" kern="1200" dirty="0">
                <a:solidFill>
                  <a:schemeClr val="tx1"/>
                </a:solidFill>
                <a:effectLst/>
                <a:latin typeface="Calibri Normal" charset="0"/>
                <a:ea typeface="ＭＳ Ｐゴシック" charset="-128"/>
                <a:cs typeface="ＭＳ Ｐゴシック" charset="-128"/>
              </a:rPr>
              <a:t>(2), 259-284.</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1189047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1" dirty="0"/>
              <a:t>Fokusthemen des DZLM (optionale Folie)</a:t>
            </a:r>
          </a:p>
          <a:p>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0" kern="1200" dirty="0">
                <a:solidFill>
                  <a:schemeClr val="tx1"/>
                </a:solidFill>
                <a:effectLst/>
                <a:latin typeface="Arial" charset="0"/>
                <a:ea typeface="ＭＳ Ｐゴシック" charset="-128"/>
                <a:cs typeface="ＭＳ Ｐゴシック" charset="-128"/>
              </a:rPr>
              <a:t>Weiterführende Informationen zu den DZLM-Fokusthemen finden Sie unter:</a:t>
            </a:r>
          </a:p>
          <a:p>
            <a:r>
              <a:rPr lang="de-DE" sz="1200" i="0" kern="1200" dirty="0">
                <a:solidFill>
                  <a:schemeClr val="tx1"/>
                </a:solidFill>
                <a:effectLst/>
                <a:latin typeface="Arial" charset="0"/>
                <a:ea typeface="ＭＳ Ｐゴシック" charset="-128"/>
                <a:cs typeface="ＭＳ Ｐゴシック" charset="-128"/>
              </a:rPr>
              <a:t>https://</a:t>
            </a:r>
            <a:r>
              <a:rPr lang="de-DE" sz="1200" i="0" kern="1200" dirty="0" err="1">
                <a:solidFill>
                  <a:schemeClr val="tx1"/>
                </a:solidFill>
                <a:effectLst/>
                <a:latin typeface="Arial" charset="0"/>
                <a:ea typeface="ＭＳ Ｐゴシック" charset="-128"/>
                <a:cs typeface="ＭＳ Ｐゴシック" charset="-128"/>
              </a:rPr>
              <a:t>www.dzlm.de</a:t>
            </a:r>
            <a:r>
              <a:rPr lang="de-DE" sz="1200" i="0" kern="1200" dirty="0">
                <a:solidFill>
                  <a:schemeClr val="tx1"/>
                </a:solidFill>
                <a:effectLst/>
                <a:latin typeface="Arial" charset="0"/>
                <a:ea typeface="ＭＳ Ｐゴシック" charset="-128"/>
                <a:cs typeface="ＭＳ Ｐゴシック" charset="-128"/>
              </a:rPr>
              <a:t>/fort-und-weiterbildung/</a:t>
            </a:r>
            <a:r>
              <a:rPr lang="de-DE" sz="1200" i="0" kern="1200" dirty="0" err="1">
                <a:solidFill>
                  <a:schemeClr val="tx1"/>
                </a:solidFill>
                <a:effectLst/>
                <a:latin typeface="Arial" charset="0"/>
                <a:ea typeface="ＭＳ Ｐゴシック" charset="-128"/>
                <a:cs typeface="ＭＳ Ｐゴシック" charset="-128"/>
              </a:rPr>
              <a:t>fokusthemen</a:t>
            </a:r>
            <a:r>
              <a:rPr lang="de-DE" sz="1200" i="0" kern="1200" dirty="0">
                <a:solidFill>
                  <a:schemeClr val="tx1"/>
                </a:solidFill>
                <a:effectLst/>
                <a:latin typeface="Arial" charset="0"/>
                <a:ea typeface="ＭＳ Ｐゴシック" charset="-128"/>
                <a:cs typeface="ＭＳ Ｐゴシック" charset="-128"/>
              </a:rPr>
              <a:t>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a:pPr/>
              <a:t>7</a:t>
            </a:fld>
            <a:endParaRPr lang="de-DE"/>
          </a:p>
        </p:txBody>
      </p:sp>
    </p:spTree>
    <p:extLst>
      <p:ext uri="{BB962C8B-B14F-4D97-AF65-F5344CB8AC3E}">
        <p14:creationId xmlns:p14="http://schemas.microsoft.com/office/powerpoint/2010/main" val="503717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Titelfolie</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Hinweise zum Layout</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Die Folie sollte angepasst werden hinsichtlich des Datums und des Namens der Referentin bzw. des Referenten. Weiterhin können auch Ort und Titel der Veranstaltung aufgenommen werden.</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790118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Inhaltlicher Einstieg – Variante 1: Murmelphase</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Zu Beginn der Fortbildung sollen die Teilnehmenden</a:t>
            </a:r>
            <a:r>
              <a:rPr lang="de-DE" sz="1200" kern="1200" baseline="0" dirty="0">
                <a:solidFill>
                  <a:schemeClr val="tx1"/>
                </a:solidFill>
                <a:effectLst/>
                <a:latin typeface="Arial" charset="0"/>
                <a:ea typeface="ＭＳ Ｐゴシック" charset="-128"/>
                <a:cs typeface="ＭＳ Ｐゴシック" charset="-128"/>
              </a:rPr>
              <a:t> über ihre eigenen Erfahrungen bezüglich des Sachrechnens reflektieren. Dabei soll stichwortartig auf Karten festgehalten werden, was den Teilnehmenden in Bezug auf das Sachrechnen besonders wichtig ist und wo sie besondere Herausforderungen und Schwierigkeiten sehen (auf jede Karte nur eine Idee, so dass ähnliche Aspekte gruppiert werden können).</a:t>
            </a:r>
          </a:p>
          <a:p>
            <a:r>
              <a:rPr lang="de-DE" sz="1200" kern="1200" baseline="0" dirty="0">
                <a:solidFill>
                  <a:schemeClr val="tx1"/>
                </a:solidFill>
                <a:effectLst/>
                <a:latin typeface="Arial" charset="0"/>
                <a:ea typeface="ＭＳ Ｐゴシック" charset="-128"/>
                <a:cs typeface="ＭＳ Ｐゴシック" charset="-128"/>
              </a:rPr>
              <a:t>Die Karten sollen im Raum für alle Teilnehmenden sichtbar aufgehängt (gruppiert) und kurz besprochen werden. Dieser Beginn dient als Aktivierung der Teilnehmenden, um in einen ersten Austausch über die zu behandelnde Thematik zu kommen. Zudem können wichtige Aspekte von der Moderatorin/dem Moderator herausgefiltert und im weiteren Verlauf der Fortbildung aufgegriffen und thematisiert werden.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ＭＳ Ｐゴシック" charset="-128"/>
                <a:cs typeface="ＭＳ Ｐゴシック" charset="-128"/>
              </a:rPr>
              <a:t>Falls diese</a:t>
            </a:r>
            <a:r>
              <a:rPr lang="de-DE" sz="1200" kern="1200" baseline="0" dirty="0">
                <a:solidFill>
                  <a:schemeClr val="tx1"/>
                </a:solidFill>
                <a:effectLst/>
                <a:latin typeface="Arial" charset="0"/>
                <a:ea typeface="ＭＳ Ｐゴシック" charset="-128"/>
                <a:cs typeface="ＭＳ Ｐゴシック" charset="-128"/>
              </a:rPr>
              <a:t> Aktivierung aus Zeitgründen nicht umgesetzt werden kann, könnte </a:t>
            </a:r>
            <a:r>
              <a:rPr lang="de-DE" sz="1200" kern="1200" dirty="0">
                <a:solidFill>
                  <a:schemeClr val="tx1"/>
                </a:solidFill>
                <a:effectLst/>
                <a:latin typeface="Arial" charset="0"/>
                <a:ea typeface="ＭＳ Ｐゴシック" charset="-128"/>
                <a:cs typeface="ＭＳ Ｐゴシック" charset="-128"/>
              </a:rPr>
              <a:t>zumindest eine Abfrage der Teilnehmer-Erwartungen hinsichtlich der Fortbildung erfolgen. Diese können stichwortartig von der Referentin bzw. dem Referenten fixiert (z. B. auf einem Flipchart-Bogen) und während der Fortbildung immer wieder aufgegriffen werden; insbesondere in der Abschluss-Reflexion.</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ＭＳ Ｐゴシック" charset="-128"/>
                <a:cs typeface="ＭＳ Ｐゴシック" charset="-128"/>
              </a:rPr>
              <a:t>Die</a:t>
            </a:r>
            <a:r>
              <a:rPr lang="de-DE" sz="1200" kern="1200" baseline="0" dirty="0">
                <a:solidFill>
                  <a:schemeClr val="tx1"/>
                </a:solidFill>
                <a:effectLst/>
                <a:latin typeface="Arial" charset="0"/>
                <a:ea typeface="ＭＳ Ｐゴシック" charset="-128"/>
                <a:cs typeface="ＭＳ Ｐゴシック" charset="-128"/>
              </a:rPr>
              <a:t> Aktivierung kann ggf. entfallen, wenn dieser Baustein mit einem anderen Baustein kombiniert wird und eine solche Aktivierung bereits stattgefunden hat.</a:t>
            </a:r>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evtl. Karten, </a:t>
            </a:r>
            <a:r>
              <a:rPr lang="de-DE" sz="1200" kern="1200" dirty="0" err="1">
                <a:solidFill>
                  <a:schemeClr val="tx1"/>
                </a:solidFill>
                <a:effectLst/>
                <a:latin typeface="Arial" charset="0"/>
                <a:ea typeface="ＭＳ Ｐゴシック" charset="-128"/>
                <a:cs typeface="ＭＳ Ｐゴシック" charset="-128"/>
              </a:rPr>
              <a:t>Eddings</a:t>
            </a:r>
            <a:r>
              <a:rPr lang="de-DE" sz="1200" kern="1200" dirty="0">
                <a:solidFill>
                  <a:schemeClr val="tx1"/>
                </a:solidFill>
                <a:effectLst/>
                <a:latin typeface="Arial" charset="0"/>
                <a:ea typeface="ＭＳ Ｐゴシック" charset="-128"/>
                <a:cs typeface="ＭＳ Ｐゴシック" charset="-128"/>
              </a:rPr>
              <a:t>, Klebeband</a:t>
            </a:r>
            <a:endParaRPr lang="de-DE" i="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9</a:t>
            </a:fld>
            <a:endParaRPr lang="de-DE"/>
          </a:p>
        </p:txBody>
      </p:sp>
    </p:spTree>
    <p:extLst>
      <p:ext uri="{BB962C8B-B14F-4D97-AF65-F5344CB8AC3E}">
        <p14:creationId xmlns:p14="http://schemas.microsoft.com/office/powerpoint/2010/main" val="1049491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856984"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4000" y="1515600"/>
            <a:ext cx="8496472"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5"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375122647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417600"/>
            <a:ext cx="8568480"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Tree>
    <p:extLst>
      <p:ext uri="{BB962C8B-B14F-4D97-AF65-F5344CB8AC3E}">
        <p14:creationId xmlns:p14="http://schemas.microsoft.com/office/powerpoint/2010/main" val="257638897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964488"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903649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endParaRPr lang="en-GB" sz="2000" err="1">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dirty="0"/>
              <a:t>Gliederung</a:t>
            </a: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5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Tree>
    <p:extLst>
      <p:ext uri="{BB962C8B-B14F-4D97-AF65-F5344CB8AC3E}">
        <p14:creationId xmlns:p14="http://schemas.microsoft.com/office/powerpoint/2010/main" val="902624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a:solidFill>
                <a:prstClr val="black"/>
              </a:solidFill>
              <a:latin typeface="Calibri Normal" charset="0"/>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b="0" i="0">
              <a:solidFill>
                <a:prstClr val="black"/>
              </a:solidFill>
              <a:latin typeface="Calibri Normal" charset="0"/>
            </a:endParaRPr>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a:solidFill>
                <a:prstClr val="black"/>
              </a:solidFill>
              <a:latin typeface="Calibri Normal" charset="0"/>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pic>
        <p:nvPicPr>
          <p:cNvPr id="16" name="Grafik 1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249028" y="6264675"/>
            <a:ext cx="771810" cy="278358"/>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a:solidFill>
                    <a:prstClr val="black"/>
                  </a:solidFill>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err="1">
                  <a:solidFill>
                    <a:prstClr val="black"/>
                  </a:solidFill>
                  <a:latin typeface="Calibri" panose="020F0502020204030204" pitchFamily="34" charset="0"/>
                </a:endParaRPr>
              </a:p>
            </p:txBody>
          </p:sp>
          <p:pic>
            <p:nvPicPr>
              <p:cNvPr id="27" name="Grafik 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807301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a:solidFill>
                <a:prstClr val="black"/>
              </a:solidFill>
              <a:latin typeface="Calibri Normal" charset="0"/>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b="0" i="0">
              <a:solidFill>
                <a:prstClr val="black"/>
              </a:solidFill>
              <a:latin typeface="Calibri Normal" charset="0"/>
            </a:endParaRPr>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a:solidFill>
                <a:prstClr val="black"/>
              </a:solidFill>
              <a:latin typeface="Calibri Normal" charset="0"/>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3600" b="1" kern="0">
                <a:solidFill>
                  <a:srgbClr val="327A86"/>
                </a:solidFill>
                <a:ea typeface="ＭＳ Ｐゴシック"/>
              </a:rPr>
              <a:t>Titel ohne Bild</a:t>
            </a:r>
          </a:p>
        </p:txBody>
      </p:sp>
      <p:sp>
        <p:nvSpPr>
          <p:cNvPr id="25" name="Textfeld 24"/>
          <p:cNvSpPr txBox="1"/>
          <p:nvPr userDrawn="1"/>
        </p:nvSpPr>
        <p:spPr>
          <a:xfrm>
            <a:off x="41764" y="6635881"/>
            <a:ext cx="4608512" cy="261610"/>
          </a:xfrm>
          <a:prstGeom prst="rect">
            <a:avLst/>
          </a:prstGeom>
          <a:noFill/>
        </p:spPr>
        <p:txBody>
          <a:bodyPr wrap="square" rtlCol="0">
            <a:spAutoFit/>
          </a:bodyPr>
          <a:lstStyle/>
          <a:p>
            <a:r>
              <a:rPr lang="de-DE" sz="1100">
                <a:solidFill>
                  <a:srgbClr val="FFFFFF">
                    <a:lumMod val="50000"/>
                  </a:srgbClr>
                </a:solidFill>
                <a:latin typeface="Calibri" panose="020F0502020204030204" pitchFamily="34" charset="0"/>
              </a:rPr>
              <a:t>Version vom 12.11.2016</a:t>
            </a:r>
          </a:p>
        </p:txBody>
      </p:sp>
      <p:pic>
        <p:nvPicPr>
          <p:cNvPr id="26" name="Grafik 2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249028" y="6264675"/>
            <a:ext cx="771810" cy="278358"/>
          </a:xfrm>
          <a:prstGeom prst="rect">
            <a:avLst/>
          </a:prstGeom>
        </p:spPr>
      </p:pic>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a:solidFill>
                    <a:prstClr val="black"/>
                  </a:solidFill>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err="1">
                  <a:solidFill>
                    <a:prstClr val="black"/>
                  </a:solidFill>
                  <a:latin typeface="Calibri" panose="020F0502020204030204" pitchFamily="34" charset="0"/>
                </a:endParaRPr>
              </a:p>
            </p:txBody>
          </p:sp>
          <p:pic>
            <p:nvPicPr>
              <p:cNvPr id="31" name="Grafik 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40308316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a:solidFill>
                <a:prstClr val="black"/>
              </a:solidFill>
              <a:latin typeface="Calibri Normal" charset="0"/>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a:solidFill>
                <a:prstClr val="black"/>
              </a:solidFill>
              <a:latin typeface="Calibri Normal" charset="0"/>
            </a:endParaRPr>
          </a:p>
        </p:txBody>
      </p:sp>
      <p:sp>
        <p:nvSpPr>
          <p:cNvPr id="5" name="Bildplatzhalter 4"/>
          <p:cNvSpPr>
            <a:spLocks noGrp="1"/>
          </p:cNvSpPr>
          <p:nvPr>
            <p:ph type="pic" sz="quarter" idx="10"/>
          </p:nvPr>
        </p:nvSpPr>
        <p:spPr>
          <a:xfrm>
            <a:off x="0" y="3787878"/>
            <a:ext cx="6876256" cy="2881481"/>
          </a:xfrm>
        </p:spPr>
        <p:txBody>
          <a:bodyPr/>
          <a:lstStyle/>
          <a:p>
            <a:r>
              <a:rPr lang="de-DE"/>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249028" y="6264675"/>
            <a:ext cx="7718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a:solidFill>
                    <a:prstClr val="black"/>
                  </a:solidFill>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err="1">
                  <a:solidFill>
                    <a:prstClr val="black"/>
                  </a:solidFill>
                  <a:latin typeface="Calibri" panose="020F0502020204030204" pitchFamily="34" charset="0"/>
                </a:endParaRPr>
              </a:p>
            </p:txBody>
          </p:sp>
          <p:pic>
            <p:nvPicPr>
              <p:cNvPr id="21" name="Grafik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3501437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52109713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b="0" i="0">
              <a:latin typeface="Calibri Normal" charset="0"/>
            </a:endParaRPr>
          </a:p>
        </p:txBody>
      </p:sp>
      <p:sp>
        <p:nvSpPr>
          <p:cNvPr id="1032" name="Rectangle 8"/>
          <p:cNvSpPr>
            <a:spLocks noGrp="1" noChangeArrowheads="1"/>
          </p:cNvSpPr>
          <p:nvPr>
            <p:ph type="body" idx="1"/>
          </p:nvPr>
        </p:nvSpPr>
        <p:spPr bwMode="auto">
          <a:xfrm>
            <a:off x="324000"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0" cstate="screen">
            <a:extLst>
              <a:ext uri="{28A0092B-C50C-407E-A947-70E740481C1C}">
                <a14:useLocalDpi xmlns:a14="http://schemas.microsoft.com/office/drawing/2010/main"/>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a:lstStyle>
          <a:p>
            <a:r>
              <a:rPr lang="de-DE" dirty="0" smtClean="0"/>
              <a:t>Sachrechnen kompakt </a:t>
            </a:r>
            <a:r>
              <a:rPr lang="de-DE" dirty="0"/>
              <a:t>| Baustein</a:t>
            </a:r>
            <a:r>
              <a:rPr lang="de-DE" baseline="0" dirty="0"/>
              <a:t> 1</a:t>
            </a:r>
            <a:endParaRPr lang="de-DE" dirty="0"/>
          </a:p>
        </p:txBody>
      </p:sp>
    </p:spTree>
  </p:cSld>
  <p:clrMap bg1="lt1" tx1="dk1" bg2="lt2" tx2="dk2" accent1="accent1" accent2="accent2" accent3="accent3" accent4="accent4" accent5="accent5" accent6="accent6" hlink="hlink" folHlink="folHlink"/>
  <p:sldLayoutIdLst>
    <p:sldLayoutId id="2147483652" r:id="rId1"/>
    <p:sldLayoutId id="2147483696" r:id="rId2"/>
    <p:sldLayoutId id="2147483692" r:id="rId3"/>
    <p:sldLayoutId id="2147483691" r:id="rId4"/>
    <p:sldLayoutId id="2147483730" r:id="rId5"/>
    <p:sldLayoutId id="2147483719" r:id="rId6"/>
    <p:sldLayoutId id="2147483720" r:id="rId7"/>
    <p:sldLayoutId id="2147483721" r:id="rId8"/>
  </p:sldLayoutIdLst>
  <p:hf hdr="0" ftr="0" dt="0"/>
  <p:txStyles>
    <p:titleStyle>
      <a:lvl1pPr algn="l" rtl="0" eaLnBrk="1" fontAlgn="base" hangingPunct="1">
        <a:spcBef>
          <a:spcPct val="0"/>
        </a:spcBef>
        <a:spcAft>
          <a:spcPct val="0"/>
        </a:spcAft>
        <a:defRPr sz="25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b="0" i="0">
              <a:latin typeface="Calibri Normal" charset="0"/>
            </a:endParaRPr>
          </a:p>
        </p:txBody>
      </p:sp>
      <p:sp>
        <p:nvSpPr>
          <p:cNvPr id="1032" name="Rectangle 8"/>
          <p:cNvSpPr>
            <a:spLocks noGrp="1" noChangeArrowheads="1"/>
          </p:cNvSpPr>
          <p:nvPr>
            <p:ph type="body" idx="1"/>
          </p:nvPr>
        </p:nvSpPr>
        <p:spPr bwMode="auto">
          <a:xfrm>
            <a:off x="324000" y="1123200"/>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4" cstate="screen">
            <a:extLst>
              <a:ext uri="{28A0092B-C50C-407E-A947-70E740481C1C}">
                <a14:useLocalDpi xmlns:a14="http://schemas.microsoft.com/office/drawing/2010/main"/>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35571"/>
            <a:ext cx="6552728" cy="385160"/>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r>
              <a:rPr lang="de-DE" dirty="0"/>
              <a:t>Zwischenfolien zur Struktur-Transparenz (für Fortbildende)</a:t>
            </a:r>
          </a:p>
        </p:txBody>
      </p:sp>
    </p:spTree>
    <p:extLst>
      <p:ext uri="{BB962C8B-B14F-4D97-AF65-F5344CB8AC3E}">
        <p14:creationId xmlns:p14="http://schemas.microsoft.com/office/powerpoint/2010/main" val="1907346416"/>
      </p:ext>
    </p:extLst>
  </p:cSld>
  <p:clrMap bg1="lt1" tx1="dk1" bg2="lt2" tx2="dk2" accent1="accent1" accent2="accent2" accent3="accent3" accent4="accent4" accent5="accent5" accent6="accent6" hlink="hlink" folHlink="folHlink"/>
  <p:sldLayoutIdLst>
    <p:sldLayoutId id="2147483704" r:id="rId1"/>
    <p:sldLayoutId id="2147483707" r:id="rId2"/>
  </p:sldLayoutIdLst>
  <p:hf hdr="0" ftr="0" dt="0"/>
  <p:txStyles>
    <p:title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dzlm.de/"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g"/></Relationships>
</file>

<file path=ppt/slides/_rels/slide3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jpg"/><Relationship Id="rId7"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emf"/><Relationship Id="rId7" Type="http://schemas.openxmlformats.org/officeDocument/2006/relationships/image" Target="../media/image19.emf"/><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emf"/><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sz="2800" dirty="0"/>
              <a:t>Sachrechnen </a:t>
            </a:r>
            <a:r>
              <a:rPr lang="de-DE" sz="2800" dirty="0" smtClean="0"/>
              <a:t>kompakt</a:t>
            </a:r>
            <a:endParaRPr lang="de-DE" sz="2800" dirty="0"/>
          </a:p>
        </p:txBody>
      </p:sp>
      <p:sp>
        <p:nvSpPr>
          <p:cNvPr id="3" name="Untertitel 2"/>
          <p:cNvSpPr>
            <a:spLocks noGrp="1"/>
          </p:cNvSpPr>
          <p:nvPr>
            <p:ph type="subTitle" idx="1"/>
          </p:nvPr>
        </p:nvSpPr>
        <p:spPr>
          <a:xfrm>
            <a:off x="619472" y="5060776"/>
            <a:ext cx="5896744" cy="1032520"/>
          </a:xfrm>
        </p:spPr>
        <p:txBody>
          <a:bodyPr/>
          <a:lstStyle/>
          <a:p>
            <a:r>
              <a:rPr lang="de-DE" sz="2400" b="1" dirty="0"/>
              <a:t>Baustein 1 | Ziele und Funktionen des Sachrechnens</a:t>
            </a:r>
            <a:endParaRPr lang="de-DE" sz="2400" dirty="0"/>
          </a:p>
          <a:p>
            <a:r>
              <a:rPr lang="de-DE" dirty="0"/>
              <a:t>Fortbildungsmaterial von Leonie Ratte </a:t>
            </a:r>
            <a:r>
              <a:rPr lang="de-DE" dirty="0" smtClean="0"/>
              <a:t>&amp; Petra </a:t>
            </a:r>
            <a:r>
              <a:rPr lang="de-DE" dirty="0"/>
              <a:t>Scherer</a:t>
            </a:r>
          </a:p>
          <a:p>
            <a:endParaRPr lang="de-DE" dirty="0"/>
          </a:p>
        </p:txBody>
      </p:sp>
      <p:pic>
        <p:nvPicPr>
          <p:cNvPr id="10" name="Bildplatzhalter 9"/>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4516" b="19478"/>
          <a:stretch/>
        </p:blipFill>
        <p:spPr>
          <a:xfrm>
            <a:off x="0" y="764704"/>
            <a:ext cx="9144000" cy="2807841"/>
          </a:xfrm>
        </p:spPr>
      </p:pic>
    </p:spTree>
    <p:extLst>
      <p:ext uri="{BB962C8B-B14F-4D97-AF65-F5344CB8AC3E}">
        <p14:creationId xmlns:p14="http://schemas.microsoft.com/office/powerpoint/2010/main" val="1300074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
            <a:extLst>
              <a:ext uri="{FF2B5EF4-FFF2-40B4-BE49-F238E27FC236}">
                <a16:creationId xmlns:a16="http://schemas.microsoft.com/office/drawing/2014/main" id="{68BE8DF5-5D76-D847-9FF7-19C52530AA24}"/>
              </a:ext>
            </a:extLst>
          </p:cNvPr>
          <p:cNvSpPr txBox="1">
            <a:spLocks noChangeArrowheads="1"/>
          </p:cNvSpPr>
          <p:nvPr/>
        </p:nvSpPr>
        <p:spPr bwMode="auto">
          <a:xfrm>
            <a:off x="-661166" y="1124744"/>
            <a:ext cx="9409630" cy="1794805"/>
          </a:xfrm>
          <a:prstGeom prst="rect">
            <a:avLst/>
          </a:prstGeom>
          <a:solidFill>
            <a:schemeClr val="accent2">
              <a:lumMod val="75000"/>
              <a:alpha val="25098"/>
            </a:schemeClr>
          </a:soli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wrap="square" lIns="54000" rIns="54000">
            <a:spAutoFit/>
          </a:bodyPr>
          <a:lstStyle>
            <a:lvl1pPr>
              <a:defRPr sz="2000">
                <a:solidFill>
                  <a:schemeClr val="tx1"/>
                </a:solidFill>
                <a:latin typeface="Tahoma" charset="0"/>
                <a:ea typeface="ＭＳ Ｐゴシック" charset="0"/>
                <a:cs typeface="ＭＳ Ｐゴシック" charset="0"/>
              </a:defRPr>
            </a:lvl1pPr>
            <a:lvl2pPr marL="742950" indent="-285750">
              <a:defRPr sz="2000">
                <a:solidFill>
                  <a:schemeClr val="tx1"/>
                </a:solidFill>
                <a:latin typeface="Tahoma" charset="0"/>
                <a:ea typeface="ＭＳ Ｐゴシック" charset="0"/>
              </a:defRPr>
            </a:lvl2pPr>
            <a:lvl3pPr marL="1143000" indent="-228600">
              <a:defRPr sz="2000">
                <a:solidFill>
                  <a:schemeClr val="tx1"/>
                </a:solidFill>
                <a:latin typeface="Tahoma" charset="0"/>
                <a:ea typeface="ＭＳ Ｐゴシック" charset="0"/>
              </a:defRPr>
            </a:lvl3pPr>
            <a:lvl4pPr marL="1600200" indent="-228600">
              <a:defRPr sz="2000">
                <a:solidFill>
                  <a:schemeClr val="tx1"/>
                </a:solidFill>
                <a:latin typeface="Tahoma" charset="0"/>
                <a:ea typeface="ＭＳ Ｐゴシック" charset="0"/>
              </a:defRPr>
            </a:lvl4pPr>
            <a:lvl5pPr marL="2057400" indent="-228600">
              <a:defRPr sz="2000">
                <a:solidFill>
                  <a:schemeClr val="tx1"/>
                </a:solidFill>
                <a:latin typeface="Tahoma" charset="0"/>
                <a:ea typeface="ＭＳ Ｐゴシック" charset="0"/>
              </a:defRPr>
            </a:lvl5pPr>
            <a:lvl6pPr marL="2514600" indent="-228600" eaLnBrk="0" fontAlgn="base" hangingPunct="0">
              <a:spcBef>
                <a:spcPct val="50000"/>
              </a:spcBef>
              <a:spcAft>
                <a:spcPct val="0"/>
              </a:spcAft>
              <a:defRPr sz="2000">
                <a:solidFill>
                  <a:schemeClr val="tx1"/>
                </a:solidFill>
                <a:latin typeface="Tahoma" charset="0"/>
                <a:ea typeface="ＭＳ Ｐゴシック" charset="0"/>
              </a:defRPr>
            </a:lvl6pPr>
            <a:lvl7pPr marL="2971800" indent="-228600" eaLnBrk="0" fontAlgn="base" hangingPunct="0">
              <a:spcBef>
                <a:spcPct val="50000"/>
              </a:spcBef>
              <a:spcAft>
                <a:spcPct val="0"/>
              </a:spcAft>
              <a:defRPr sz="2000">
                <a:solidFill>
                  <a:schemeClr val="tx1"/>
                </a:solidFill>
                <a:latin typeface="Tahoma" charset="0"/>
                <a:ea typeface="ＭＳ Ｐゴシック" charset="0"/>
              </a:defRPr>
            </a:lvl7pPr>
            <a:lvl8pPr marL="3429000" indent="-228600" eaLnBrk="0" fontAlgn="base" hangingPunct="0">
              <a:spcBef>
                <a:spcPct val="50000"/>
              </a:spcBef>
              <a:spcAft>
                <a:spcPct val="0"/>
              </a:spcAft>
              <a:defRPr sz="2000">
                <a:solidFill>
                  <a:schemeClr val="tx1"/>
                </a:solidFill>
                <a:latin typeface="Tahoma" charset="0"/>
                <a:ea typeface="ＭＳ Ｐゴシック" charset="0"/>
              </a:defRPr>
            </a:lvl8pPr>
            <a:lvl9pPr marL="3886200" indent="-228600" eaLnBrk="0" fontAlgn="base" hangingPunct="0">
              <a:spcBef>
                <a:spcPct val="50000"/>
              </a:spcBef>
              <a:spcAft>
                <a:spcPct val="0"/>
              </a:spcAft>
              <a:defRPr sz="2000">
                <a:solidFill>
                  <a:schemeClr val="tx1"/>
                </a:solidFill>
                <a:latin typeface="Tahoma" charset="0"/>
                <a:ea typeface="ＭＳ Ｐゴシック" charset="0"/>
              </a:defRPr>
            </a:lvl9pPr>
          </a:lstStyle>
          <a:p>
            <a:pPr eaLnBrk="1" hangingPunct="1">
              <a:lnSpc>
                <a:spcPct val="110000"/>
              </a:lnSpc>
              <a:spcBef>
                <a:spcPct val="0"/>
              </a:spcBef>
              <a:buFontTx/>
              <a:buNone/>
            </a:pPr>
            <a:endParaRPr lang="de-DE" sz="1900" dirty="0">
              <a:solidFill>
                <a:srgbClr val="000000"/>
              </a:solidFill>
              <a:latin typeface="Calibri"/>
            </a:endParaRPr>
          </a:p>
        </p:txBody>
      </p:sp>
      <p:grpSp>
        <p:nvGrpSpPr>
          <p:cNvPr id="4" name="Gruppierung 2">
            <a:extLst>
              <a:ext uri="{FF2B5EF4-FFF2-40B4-BE49-F238E27FC236}">
                <a16:creationId xmlns:a16="http://schemas.microsoft.com/office/drawing/2014/main" id="{0003E61F-D2EF-5D49-889D-FD34385ADE54}"/>
              </a:ext>
            </a:extLst>
          </p:cNvPr>
          <p:cNvGrpSpPr/>
          <p:nvPr/>
        </p:nvGrpSpPr>
        <p:grpSpPr>
          <a:xfrm>
            <a:off x="-661166" y="3284984"/>
            <a:ext cx="9433048" cy="3240360"/>
            <a:chOff x="1187624" y="1628800"/>
            <a:chExt cx="6984776" cy="2520280"/>
          </a:xfrm>
        </p:grpSpPr>
        <p:sp>
          <p:nvSpPr>
            <p:cNvPr id="5" name="Rechteck 4">
              <a:extLst>
                <a:ext uri="{FF2B5EF4-FFF2-40B4-BE49-F238E27FC236}">
                  <a16:creationId xmlns:a16="http://schemas.microsoft.com/office/drawing/2014/main" id="{BFC669B4-146C-1D4F-A66F-4493FFB47C78}"/>
                </a:ext>
              </a:extLst>
            </p:cNvPr>
            <p:cNvSpPr/>
            <p:nvPr/>
          </p:nvSpPr>
          <p:spPr bwMode="auto">
            <a:xfrm>
              <a:off x="1187624" y="1628800"/>
              <a:ext cx="6984776" cy="2520280"/>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a:solidFill>
                  <a:schemeClr val="accent2"/>
                </a:solidFill>
                <a:latin typeface="Calibri" panose="020F0502020204030204" pitchFamily="34" charset="0"/>
              </a:endParaRPr>
            </a:p>
          </p:txBody>
        </p:sp>
        <p:sp>
          <p:nvSpPr>
            <p:cNvPr id="6" name="Rechteck 5">
              <a:extLst>
                <a:ext uri="{FF2B5EF4-FFF2-40B4-BE49-F238E27FC236}">
                  <a16:creationId xmlns:a16="http://schemas.microsoft.com/office/drawing/2014/main" id="{C4D90B34-1D6A-214E-AD5D-1D7E822B4FDF}"/>
                </a:ext>
              </a:extLst>
            </p:cNvPr>
            <p:cNvSpPr/>
            <p:nvPr/>
          </p:nvSpPr>
          <p:spPr bwMode="auto">
            <a:xfrm>
              <a:off x="1775129" y="1772816"/>
              <a:ext cx="6116959" cy="17891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a:latin typeface="Calibri" panose="020F0502020204030204" pitchFamily="34" charset="0"/>
              </a:endParaRPr>
            </a:p>
            <a:p>
              <a:endParaRPr lang="de-DE" sz="2000">
                <a:latin typeface="Calibri"/>
                <a:cs typeface="Calibri"/>
              </a:endParaRPr>
            </a:p>
          </p:txBody>
        </p:sp>
      </p:grpSp>
      <p:sp>
        <p:nvSpPr>
          <p:cNvPr id="2" name="Inhaltsplatzhalter 1">
            <a:extLst>
              <a:ext uri="{FF2B5EF4-FFF2-40B4-BE49-F238E27FC236}">
                <a16:creationId xmlns:a16="http://schemas.microsoft.com/office/drawing/2014/main" id="{0A76931C-8902-2745-AE98-12C74D6001B0}"/>
              </a:ext>
            </a:extLst>
          </p:cNvPr>
          <p:cNvSpPr>
            <a:spLocks noGrp="1"/>
          </p:cNvSpPr>
          <p:nvPr>
            <p:ph idx="1"/>
          </p:nvPr>
        </p:nvSpPr>
        <p:spPr/>
        <p:txBody>
          <a:bodyPr/>
          <a:lstStyle/>
          <a:p>
            <a:pPr marL="0" lvl="0" indent="0" algn="ctr" eaLnBrk="0" hangingPunct="0">
              <a:spcBef>
                <a:spcPct val="0"/>
              </a:spcBef>
              <a:spcAft>
                <a:spcPct val="0"/>
              </a:spcAft>
              <a:buClrTx/>
              <a:buNone/>
            </a:pPr>
            <a:endParaRPr lang="de-DE" sz="2800" kern="1200" dirty="0">
              <a:solidFill>
                <a:prstClr val="black"/>
              </a:solidFill>
              <a:latin typeface="Calibri" panose="020F0502020204030204" pitchFamily="34" charset="0"/>
              <a:ea typeface="ＭＳ Ｐゴシック" charset="-128"/>
            </a:endParaRPr>
          </a:p>
          <a:p>
            <a:pPr marL="0" lvl="0" indent="0" algn="ctr" eaLnBrk="0" hangingPunct="0">
              <a:spcBef>
                <a:spcPct val="0"/>
              </a:spcBef>
              <a:spcAft>
                <a:spcPct val="0"/>
              </a:spcAft>
              <a:buClrTx/>
              <a:buNone/>
            </a:pPr>
            <a:r>
              <a:rPr lang="de-DE" sz="2800" kern="1200" dirty="0">
                <a:solidFill>
                  <a:prstClr val="black"/>
                </a:solidFill>
                <a:latin typeface="Calibri" panose="020F0502020204030204" pitchFamily="34" charset="0"/>
                <a:ea typeface="ＭＳ Ｐゴシック" charset="-128"/>
              </a:rPr>
              <a:t>Wie viele Menschen stehen in einem 3 km </a:t>
            </a:r>
          </a:p>
          <a:p>
            <a:pPr marL="0" lvl="0" indent="0" algn="ctr" eaLnBrk="0" hangingPunct="0">
              <a:spcBef>
                <a:spcPct val="0"/>
              </a:spcBef>
              <a:spcAft>
                <a:spcPct val="0"/>
              </a:spcAft>
              <a:buClrTx/>
              <a:buNone/>
            </a:pPr>
            <a:r>
              <a:rPr lang="de-DE" sz="2800" kern="1200" dirty="0">
                <a:solidFill>
                  <a:prstClr val="black"/>
                </a:solidFill>
                <a:latin typeface="Calibri" panose="020F0502020204030204" pitchFamily="34" charset="0"/>
                <a:ea typeface="ＭＳ Ｐゴシック" charset="-128"/>
              </a:rPr>
              <a:t>langen Stau?</a:t>
            </a:r>
          </a:p>
          <a:p>
            <a:pPr marL="0" lvl="0" indent="0" algn="ctr" eaLnBrk="0" hangingPunct="0">
              <a:spcBef>
                <a:spcPct val="0"/>
              </a:spcBef>
              <a:spcAft>
                <a:spcPct val="0"/>
              </a:spcAft>
              <a:buClrTx/>
              <a:buNone/>
            </a:pPr>
            <a:endParaRPr lang="de-DE" sz="1100" kern="1200" dirty="0">
              <a:solidFill>
                <a:prstClr val="black"/>
              </a:solidFill>
              <a:latin typeface="Arial" charset="0"/>
              <a:ea typeface="ＭＳ Ｐゴシック" charset="-128"/>
            </a:endParaRPr>
          </a:p>
          <a:p>
            <a:pPr marL="0" lvl="0" indent="0" algn="r" eaLnBrk="0" hangingPunct="0">
              <a:spcBef>
                <a:spcPct val="0"/>
              </a:spcBef>
              <a:spcAft>
                <a:spcPct val="0"/>
              </a:spcAft>
              <a:buClrTx/>
              <a:buNone/>
            </a:pPr>
            <a:r>
              <a:rPr lang="de-DE" sz="1100" kern="1200" dirty="0">
                <a:solidFill>
                  <a:prstClr val="black"/>
                </a:solidFill>
                <a:latin typeface="Arial" charset="0"/>
                <a:ea typeface="ＭＳ Ｐゴシック" charset="-128"/>
              </a:rPr>
              <a:t>(vgl. </a:t>
            </a:r>
            <a:r>
              <a:rPr lang="de-DE" sz="1100" kern="1200" dirty="0" err="1">
                <a:solidFill>
                  <a:prstClr val="black"/>
                </a:solidFill>
                <a:latin typeface="Arial" charset="0"/>
                <a:ea typeface="ＭＳ Ｐゴシック" charset="-128"/>
              </a:rPr>
              <a:t>Büchter</a:t>
            </a:r>
            <a:r>
              <a:rPr lang="de-DE" sz="1100" kern="1200" dirty="0">
                <a:solidFill>
                  <a:prstClr val="black"/>
                </a:solidFill>
                <a:latin typeface="Arial" charset="0"/>
                <a:ea typeface="ＭＳ Ｐゴシック" charset="-128"/>
              </a:rPr>
              <a:t> et al. 2007; Peter-Koop 2003)</a:t>
            </a:r>
          </a:p>
          <a:p>
            <a:pPr marL="0" lvl="0" indent="0" algn="r" eaLnBrk="0" hangingPunct="0">
              <a:spcBef>
                <a:spcPct val="0"/>
              </a:spcBef>
              <a:spcAft>
                <a:spcPct val="0"/>
              </a:spcAft>
              <a:buClrTx/>
              <a:buNone/>
            </a:pPr>
            <a:endParaRPr lang="de-DE" sz="1100" kern="1200" dirty="0">
              <a:solidFill>
                <a:prstClr val="black"/>
              </a:solidFill>
              <a:latin typeface="Arial" charset="0"/>
              <a:ea typeface="ＭＳ Ｐゴシック" charset="-128"/>
            </a:endParaRPr>
          </a:p>
          <a:p>
            <a:pPr marL="0" lvl="0" indent="0" algn="r" eaLnBrk="0" hangingPunct="0">
              <a:spcBef>
                <a:spcPct val="0"/>
              </a:spcBef>
              <a:spcAft>
                <a:spcPct val="0"/>
              </a:spcAft>
              <a:buClrTx/>
              <a:buNone/>
            </a:pPr>
            <a:endParaRPr lang="de-DE" sz="1100" kern="1200" dirty="0">
              <a:solidFill>
                <a:prstClr val="black"/>
              </a:solidFill>
              <a:latin typeface="Arial" charset="0"/>
              <a:ea typeface="ＭＳ Ｐゴシック" charset="-128"/>
            </a:endParaRPr>
          </a:p>
          <a:p>
            <a:pPr marL="0" lvl="0" indent="0" algn="r" eaLnBrk="0" hangingPunct="0">
              <a:spcBef>
                <a:spcPct val="0"/>
              </a:spcBef>
              <a:spcAft>
                <a:spcPct val="0"/>
              </a:spcAft>
              <a:buClrTx/>
              <a:buNone/>
            </a:pPr>
            <a:endParaRPr lang="de-DE" sz="1100" kern="1200" dirty="0">
              <a:solidFill>
                <a:prstClr val="black"/>
              </a:solidFill>
              <a:latin typeface="Arial" charset="0"/>
              <a:ea typeface="ＭＳ Ｐゴシック" charset="-128"/>
            </a:endParaRPr>
          </a:p>
          <a:p>
            <a:pPr marL="1692275" lvl="0" indent="-1692275" eaLnBrk="0" hangingPunct="0">
              <a:spcBef>
                <a:spcPts val="400"/>
              </a:spcBef>
              <a:spcAft>
                <a:spcPct val="0"/>
              </a:spcAft>
              <a:buClrTx/>
              <a:buNone/>
            </a:pPr>
            <a:endParaRPr lang="de-DE" b="1" kern="1200" dirty="0">
              <a:solidFill>
                <a:prstClr val="black"/>
              </a:solidFill>
              <a:latin typeface="Calibri" panose="020F0502020204030204" pitchFamily="34" charset="0"/>
              <a:ea typeface="ＭＳ Ｐゴシック" charset="-128"/>
            </a:endParaRPr>
          </a:p>
          <a:p>
            <a:pPr marL="1692275" lvl="0" indent="-1692275" eaLnBrk="0" hangingPunct="0">
              <a:spcBef>
                <a:spcPts val="400"/>
              </a:spcBef>
              <a:spcAft>
                <a:spcPct val="0"/>
              </a:spcAft>
              <a:buClrTx/>
              <a:buNone/>
            </a:pPr>
            <a:r>
              <a:rPr lang="de-DE" b="1" kern="1200" dirty="0">
                <a:solidFill>
                  <a:prstClr val="black"/>
                </a:solidFill>
                <a:latin typeface="Calibri" panose="020F0502020204030204" pitchFamily="34" charset="0"/>
                <a:ea typeface="ＭＳ Ｐゴシック" charset="-128"/>
              </a:rPr>
              <a:t>Gruppenarbeit: </a:t>
            </a:r>
            <a:endParaRPr lang="de-DE" kern="1200" dirty="0">
              <a:solidFill>
                <a:prstClr val="black"/>
              </a:solidFill>
              <a:latin typeface="Calibri" panose="020F0502020204030204" pitchFamily="34" charset="0"/>
              <a:ea typeface="ＭＳ Ｐゴシック" charset="-128"/>
            </a:endParaRPr>
          </a:p>
          <a:p>
            <a:pPr marL="455613" lvl="0" indent="-455613" eaLnBrk="0" hangingPunct="0">
              <a:spcBef>
                <a:spcPts val="400"/>
              </a:spcBef>
              <a:spcAft>
                <a:spcPct val="0"/>
              </a:spcAft>
              <a:buClrTx/>
              <a:buFont typeface="+mj-lt"/>
              <a:buAutoNum type="alphaLcParenR"/>
            </a:pPr>
            <a:r>
              <a:rPr lang="de-DE" kern="1200" dirty="0">
                <a:solidFill>
                  <a:prstClr val="black"/>
                </a:solidFill>
                <a:latin typeface="Calibri" panose="020F0502020204030204" pitchFamily="34" charset="0"/>
                <a:ea typeface="ＭＳ Ｐゴシック" charset="-128"/>
              </a:rPr>
              <a:t>Bearbeiten Sie die obige Aufgabenstellung und notieren Sie Ihr Vorgehen.</a:t>
            </a:r>
          </a:p>
          <a:p>
            <a:pPr marL="455613" lvl="0" indent="-455613" eaLnBrk="0" hangingPunct="0">
              <a:spcBef>
                <a:spcPts val="400"/>
              </a:spcBef>
              <a:spcAft>
                <a:spcPct val="0"/>
              </a:spcAft>
              <a:buClrTx/>
              <a:buFont typeface="+mj-lt"/>
              <a:buAutoNum type="alphaLcParenR"/>
            </a:pPr>
            <a:r>
              <a:rPr lang="de-DE" kern="1200" dirty="0">
                <a:solidFill>
                  <a:prstClr val="black"/>
                </a:solidFill>
                <a:latin typeface="Calibri" panose="020F0502020204030204" pitchFamily="34" charset="0"/>
                <a:ea typeface="ＭＳ Ｐゴシック" charset="-128"/>
              </a:rPr>
              <a:t>Überlegen Sie, welche unterschiedlichen Aspekte es bei der Lösung der Aufgabenstellung zu berücksichtigen gilt und mit welcher Zielsetzung eine entsprechende Aufgabe im Mathematikunterricht der Grundschule eingesetzt werden könnte? </a:t>
            </a:r>
          </a:p>
          <a:p>
            <a:pPr marL="460375" lvl="0" indent="0" eaLnBrk="0" hangingPunct="0">
              <a:spcBef>
                <a:spcPts val="400"/>
              </a:spcBef>
              <a:spcAft>
                <a:spcPct val="0"/>
              </a:spcAft>
              <a:buClrTx/>
              <a:buNone/>
            </a:pPr>
            <a:r>
              <a:rPr lang="de-DE" dirty="0"/>
              <a:t>Halten Sie Ihre Überlegungen stichwortartig fest und stellen Sie diese anschließend im Plenum vor.</a:t>
            </a:r>
          </a:p>
          <a:p>
            <a:pPr marL="1692275" lvl="0" indent="-1692275" eaLnBrk="0" hangingPunct="0">
              <a:spcBef>
                <a:spcPts val="400"/>
              </a:spcBef>
              <a:spcAft>
                <a:spcPct val="0"/>
              </a:spcAft>
              <a:buClrTx/>
              <a:buNone/>
            </a:pPr>
            <a:endParaRPr lang="de-DE" b="1" kern="1200" dirty="0">
              <a:solidFill>
                <a:prstClr val="black"/>
              </a:solidFill>
              <a:latin typeface="Calibri" panose="020F0502020204030204" pitchFamily="34" charset="0"/>
              <a:ea typeface="ＭＳ Ｐゴシック" charset="-128"/>
            </a:endParaRPr>
          </a:p>
          <a:p>
            <a:pPr marL="1692275" lvl="0" indent="-1692275" eaLnBrk="0" hangingPunct="0">
              <a:spcBef>
                <a:spcPts val="400"/>
              </a:spcBef>
              <a:spcAft>
                <a:spcPct val="0"/>
              </a:spcAft>
              <a:buClrTx/>
              <a:buNone/>
            </a:pPr>
            <a:endParaRPr lang="de-DE" b="1" kern="1200" dirty="0">
              <a:solidFill>
                <a:prstClr val="black"/>
              </a:solidFill>
              <a:latin typeface="Calibri" panose="020F0502020204030204" pitchFamily="34" charset="0"/>
              <a:ea typeface="ＭＳ Ｐゴシック" charset="-128"/>
            </a:endParaRPr>
          </a:p>
          <a:p>
            <a:pPr marL="1692275" lvl="0" indent="-1692275" eaLnBrk="0" hangingPunct="0">
              <a:spcBef>
                <a:spcPts val="400"/>
              </a:spcBef>
              <a:spcAft>
                <a:spcPct val="0"/>
              </a:spcAft>
              <a:buClrTx/>
              <a:buNone/>
            </a:pPr>
            <a:endParaRPr lang="de-DE" b="1" kern="1200" dirty="0">
              <a:solidFill>
                <a:prstClr val="black"/>
              </a:solidFill>
              <a:latin typeface="Calibri" panose="020F0502020204030204" pitchFamily="34" charset="0"/>
              <a:ea typeface="ＭＳ Ｐゴシック" charset="-128"/>
            </a:endParaRPr>
          </a:p>
          <a:p>
            <a:pPr marL="1692275" lvl="0" indent="-1692275" eaLnBrk="0" hangingPunct="0">
              <a:spcBef>
                <a:spcPts val="400"/>
              </a:spcBef>
              <a:spcAft>
                <a:spcPct val="0"/>
              </a:spcAft>
              <a:buClrTx/>
              <a:buNone/>
            </a:pPr>
            <a:endParaRPr lang="de-DE" b="1" kern="1200" dirty="0">
              <a:solidFill>
                <a:prstClr val="black"/>
              </a:solidFill>
              <a:latin typeface="Calibri" panose="020F0502020204030204" pitchFamily="34" charset="0"/>
              <a:ea typeface="ＭＳ Ｐゴシック" charset="-128"/>
            </a:endParaRPr>
          </a:p>
          <a:p>
            <a:pPr marL="1692275" lvl="0" indent="-1692275" eaLnBrk="0" hangingPunct="0">
              <a:spcBef>
                <a:spcPts val="400"/>
              </a:spcBef>
              <a:spcAft>
                <a:spcPct val="0"/>
              </a:spcAft>
              <a:buClrTx/>
              <a:buNone/>
            </a:pPr>
            <a:endParaRPr lang="de-DE" b="1" kern="1200" dirty="0">
              <a:solidFill>
                <a:prstClr val="black"/>
              </a:solidFill>
              <a:ea typeface="ＭＳ Ｐゴシック" charset="-128"/>
            </a:endParaRPr>
          </a:p>
        </p:txBody>
      </p:sp>
      <p:sp>
        <p:nvSpPr>
          <p:cNvPr id="3" name="Titel 2">
            <a:extLst>
              <a:ext uri="{FF2B5EF4-FFF2-40B4-BE49-F238E27FC236}">
                <a16:creationId xmlns:a16="http://schemas.microsoft.com/office/drawing/2014/main" id="{9B331FF4-C66F-534E-95AB-2A787EB7200C}"/>
              </a:ext>
            </a:extLst>
          </p:cNvPr>
          <p:cNvSpPr>
            <a:spLocks noGrp="1"/>
          </p:cNvSpPr>
          <p:nvPr>
            <p:ph type="title"/>
          </p:nvPr>
        </p:nvSpPr>
        <p:spPr/>
        <p:txBody>
          <a:bodyPr/>
          <a:lstStyle/>
          <a:p>
            <a:r>
              <a:rPr lang="de-DE" dirty="0"/>
              <a:t>Einstieg </a:t>
            </a:r>
          </a:p>
        </p:txBody>
      </p:sp>
    </p:spTree>
    <p:extLst>
      <p:ext uri="{BB962C8B-B14F-4D97-AF65-F5344CB8AC3E}">
        <p14:creationId xmlns:p14="http://schemas.microsoft.com/office/powerpoint/2010/main" val="158763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1"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2" end="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a:extLst>
              <a:ext uri="{FF2B5EF4-FFF2-40B4-BE49-F238E27FC236}">
                <a16:creationId xmlns:a16="http://schemas.microsoft.com/office/drawing/2014/main" id="{293B34B0-8FC1-4445-AFE6-02BE57A982BF}"/>
              </a:ext>
            </a:extLst>
          </p:cNvPr>
          <p:cNvSpPr txBox="1">
            <a:spLocks noChangeArrowheads="1"/>
          </p:cNvSpPr>
          <p:nvPr/>
        </p:nvSpPr>
        <p:spPr bwMode="auto">
          <a:xfrm>
            <a:off x="-661166" y="1124744"/>
            <a:ext cx="9409630" cy="1794805"/>
          </a:xfrm>
          <a:prstGeom prst="rect">
            <a:avLst/>
          </a:prstGeom>
          <a:solidFill>
            <a:schemeClr val="accent2">
              <a:lumMod val="75000"/>
              <a:alpha val="25098"/>
            </a:schemeClr>
          </a:soli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wrap="square" lIns="54000" rIns="54000">
            <a:spAutoFit/>
          </a:bodyPr>
          <a:lstStyle>
            <a:lvl1pPr>
              <a:defRPr sz="2000">
                <a:solidFill>
                  <a:schemeClr val="tx1"/>
                </a:solidFill>
                <a:latin typeface="Tahoma" charset="0"/>
                <a:ea typeface="ＭＳ Ｐゴシック" charset="0"/>
                <a:cs typeface="ＭＳ Ｐゴシック" charset="0"/>
              </a:defRPr>
            </a:lvl1pPr>
            <a:lvl2pPr marL="742950" indent="-285750">
              <a:defRPr sz="2000">
                <a:solidFill>
                  <a:schemeClr val="tx1"/>
                </a:solidFill>
                <a:latin typeface="Tahoma" charset="0"/>
                <a:ea typeface="ＭＳ Ｐゴシック" charset="0"/>
              </a:defRPr>
            </a:lvl2pPr>
            <a:lvl3pPr marL="1143000" indent="-228600">
              <a:defRPr sz="2000">
                <a:solidFill>
                  <a:schemeClr val="tx1"/>
                </a:solidFill>
                <a:latin typeface="Tahoma" charset="0"/>
                <a:ea typeface="ＭＳ Ｐゴシック" charset="0"/>
              </a:defRPr>
            </a:lvl3pPr>
            <a:lvl4pPr marL="1600200" indent="-228600">
              <a:defRPr sz="2000">
                <a:solidFill>
                  <a:schemeClr val="tx1"/>
                </a:solidFill>
                <a:latin typeface="Tahoma" charset="0"/>
                <a:ea typeface="ＭＳ Ｐゴシック" charset="0"/>
              </a:defRPr>
            </a:lvl4pPr>
            <a:lvl5pPr marL="2057400" indent="-228600">
              <a:defRPr sz="2000">
                <a:solidFill>
                  <a:schemeClr val="tx1"/>
                </a:solidFill>
                <a:latin typeface="Tahoma" charset="0"/>
                <a:ea typeface="ＭＳ Ｐゴシック" charset="0"/>
              </a:defRPr>
            </a:lvl5pPr>
            <a:lvl6pPr marL="2514600" indent="-228600" eaLnBrk="0" fontAlgn="base" hangingPunct="0">
              <a:spcBef>
                <a:spcPct val="50000"/>
              </a:spcBef>
              <a:spcAft>
                <a:spcPct val="0"/>
              </a:spcAft>
              <a:defRPr sz="2000">
                <a:solidFill>
                  <a:schemeClr val="tx1"/>
                </a:solidFill>
                <a:latin typeface="Tahoma" charset="0"/>
                <a:ea typeface="ＭＳ Ｐゴシック" charset="0"/>
              </a:defRPr>
            </a:lvl6pPr>
            <a:lvl7pPr marL="2971800" indent="-228600" eaLnBrk="0" fontAlgn="base" hangingPunct="0">
              <a:spcBef>
                <a:spcPct val="50000"/>
              </a:spcBef>
              <a:spcAft>
                <a:spcPct val="0"/>
              </a:spcAft>
              <a:defRPr sz="2000">
                <a:solidFill>
                  <a:schemeClr val="tx1"/>
                </a:solidFill>
                <a:latin typeface="Tahoma" charset="0"/>
                <a:ea typeface="ＭＳ Ｐゴシック" charset="0"/>
              </a:defRPr>
            </a:lvl7pPr>
            <a:lvl8pPr marL="3429000" indent="-228600" eaLnBrk="0" fontAlgn="base" hangingPunct="0">
              <a:spcBef>
                <a:spcPct val="50000"/>
              </a:spcBef>
              <a:spcAft>
                <a:spcPct val="0"/>
              </a:spcAft>
              <a:defRPr sz="2000">
                <a:solidFill>
                  <a:schemeClr val="tx1"/>
                </a:solidFill>
                <a:latin typeface="Tahoma" charset="0"/>
                <a:ea typeface="ＭＳ Ｐゴシック" charset="0"/>
              </a:defRPr>
            </a:lvl8pPr>
            <a:lvl9pPr marL="3886200" indent="-228600" eaLnBrk="0" fontAlgn="base" hangingPunct="0">
              <a:spcBef>
                <a:spcPct val="50000"/>
              </a:spcBef>
              <a:spcAft>
                <a:spcPct val="0"/>
              </a:spcAft>
              <a:defRPr sz="2000">
                <a:solidFill>
                  <a:schemeClr val="tx1"/>
                </a:solidFill>
                <a:latin typeface="Tahoma" charset="0"/>
                <a:ea typeface="ＭＳ Ｐゴシック" charset="0"/>
              </a:defRPr>
            </a:lvl9pPr>
          </a:lstStyle>
          <a:p>
            <a:pPr eaLnBrk="1" hangingPunct="1">
              <a:lnSpc>
                <a:spcPct val="110000"/>
              </a:lnSpc>
              <a:spcBef>
                <a:spcPct val="0"/>
              </a:spcBef>
              <a:buFontTx/>
              <a:buNone/>
            </a:pPr>
            <a:endParaRPr lang="de-DE" sz="1900" dirty="0">
              <a:solidFill>
                <a:srgbClr val="000000"/>
              </a:solidFill>
              <a:latin typeface="Calibri"/>
            </a:endParaRPr>
          </a:p>
        </p:txBody>
      </p:sp>
      <p:sp>
        <p:nvSpPr>
          <p:cNvPr id="2" name="Inhaltsplatzhalter 1">
            <a:extLst>
              <a:ext uri="{FF2B5EF4-FFF2-40B4-BE49-F238E27FC236}">
                <a16:creationId xmlns:a16="http://schemas.microsoft.com/office/drawing/2014/main" id="{0A76931C-8902-2745-AE98-12C74D6001B0}"/>
              </a:ext>
            </a:extLst>
          </p:cNvPr>
          <p:cNvSpPr>
            <a:spLocks noGrp="1"/>
          </p:cNvSpPr>
          <p:nvPr>
            <p:ph idx="1"/>
          </p:nvPr>
        </p:nvSpPr>
        <p:spPr/>
        <p:txBody>
          <a:bodyPr/>
          <a:lstStyle/>
          <a:p>
            <a:pPr marL="0" lvl="0" indent="0" algn="ctr" eaLnBrk="0" hangingPunct="0">
              <a:spcBef>
                <a:spcPct val="0"/>
              </a:spcBef>
              <a:spcAft>
                <a:spcPct val="0"/>
              </a:spcAft>
              <a:buClrTx/>
              <a:buNone/>
            </a:pPr>
            <a:endParaRPr lang="de-DE" sz="2800" kern="1200" dirty="0">
              <a:solidFill>
                <a:prstClr val="black"/>
              </a:solidFill>
              <a:latin typeface="Calibri" panose="020F0502020204030204" pitchFamily="34" charset="0"/>
              <a:ea typeface="ＭＳ Ｐゴシック" charset="-128"/>
            </a:endParaRPr>
          </a:p>
          <a:p>
            <a:pPr marL="0" lvl="0" indent="0" algn="ctr" eaLnBrk="0" hangingPunct="0">
              <a:spcBef>
                <a:spcPct val="0"/>
              </a:spcBef>
              <a:spcAft>
                <a:spcPct val="0"/>
              </a:spcAft>
              <a:buClrTx/>
              <a:buNone/>
            </a:pPr>
            <a:r>
              <a:rPr lang="de-DE" sz="2800" kern="1200" dirty="0">
                <a:solidFill>
                  <a:prstClr val="black"/>
                </a:solidFill>
                <a:latin typeface="Calibri" panose="020F0502020204030204" pitchFamily="34" charset="0"/>
                <a:ea typeface="ＭＳ Ｐゴシック" charset="-128"/>
              </a:rPr>
              <a:t>Wie viele Menschen stehen in einem 3 km </a:t>
            </a:r>
          </a:p>
          <a:p>
            <a:pPr marL="0" lvl="0" indent="0" algn="ctr" eaLnBrk="0" hangingPunct="0">
              <a:spcBef>
                <a:spcPct val="0"/>
              </a:spcBef>
              <a:spcAft>
                <a:spcPct val="0"/>
              </a:spcAft>
              <a:buClrTx/>
              <a:buNone/>
            </a:pPr>
            <a:r>
              <a:rPr lang="de-DE" sz="2800" kern="1200" dirty="0">
                <a:solidFill>
                  <a:prstClr val="black"/>
                </a:solidFill>
                <a:latin typeface="Calibri" panose="020F0502020204030204" pitchFamily="34" charset="0"/>
                <a:ea typeface="ＭＳ Ｐゴシック" charset="-128"/>
              </a:rPr>
              <a:t>langen Stau?</a:t>
            </a:r>
          </a:p>
          <a:p>
            <a:pPr marL="0" lvl="0" indent="0" algn="ctr" eaLnBrk="0" hangingPunct="0">
              <a:spcBef>
                <a:spcPct val="0"/>
              </a:spcBef>
              <a:spcAft>
                <a:spcPct val="0"/>
              </a:spcAft>
              <a:buClrTx/>
              <a:buNone/>
            </a:pPr>
            <a:endParaRPr lang="de-DE" sz="1100" kern="1200" dirty="0">
              <a:solidFill>
                <a:prstClr val="black"/>
              </a:solidFill>
              <a:latin typeface="Arial" charset="0"/>
              <a:ea typeface="ＭＳ Ｐゴシック" charset="-128"/>
            </a:endParaRPr>
          </a:p>
          <a:p>
            <a:pPr marL="0" lvl="0" indent="0" algn="r" eaLnBrk="0" hangingPunct="0">
              <a:spcBef>
                <a:spcPct val="0"/>
              </a:spcBef>
              <a:spcAft>
                <a:spcPct val="0"/>
              </a:spcAft>
              <a:buClrTx/>
              <a:buNone/>
            </a:pPr>
            <a:r>
              <a:rPr lang="de-DE" sz="1100" kern="1200" dirty="0">
                <a:solidFill>
                  <a:prstClr val="black"/>
                </a:solidFill>
                <a:latin typeface="Arial" charset="0"/>
                <a:ea typeface="ＭＳ Ｐゴシック" charset="-128"/>
              </a:rPr>
              <a:t>(vgl. </a:t>
            </a:r>
            <a:r>
              <a:rPr lang="de-DE" sz="1100" kern="1200" dirty="0" err="1">
                <a:solidFill>
                  <a:prstClr val="black"/>
                </a:solidFill>
                <a:latin typeface="Arial" charset="0"/>
                <a:ea typeface="ＭＳ Ｐゴシック" charset="-128"/>
              </a:rPr>
              <a:t>Büchter</a:t>
            </a:r>
            <a:r>
              <a:rPr lang="de-DE" sz="1100" kern="1200" dirty="0">
                <a:solidFill>
                  <a:prstClr val="black"/>
                </a:solidFill>
                <a:latin typeface="Arial" charset="0"/>
                <a:ea typeface="ＭＳ Ｐゴシック" charset="-128"/>
              </a:rPr>
              <a:t> et al. 2007; Peter-Koop 2003)</a:t>
            </a:r>
          </a:p>
          <a:p>
            <a:pPr marL="0" lvl="0" indent="0" algn="r" eaLnBrk="0" hangingPunct="0">
              <a:spcBef>
                <a:spcPct val="0"/>
              </a:spcBef>
              <a:spcAft>
                <a:spcPct val="0"/>
              </a:spcAft>
              <a:buClrTx/>
              <a:buNone/>
            </a:pPr>
            <a:endParaRPr lang="de-DE" sz="1100" kern="1200" dirty="0">
              <a:solidFill>
                <a:prstClr val="black"/>
              </a:solidFill>
              <a:latin typeface="Arial" charset="0"/>
              <a:ea typeface="ＭＳ Ｐゴシック" charset="-128"/>
            </a:endParaRPr>
          </a:p>
          <a:p>
            <a:pPr marL="0" lvl="0" indent="0" algn="r" eaLnBrk="0" hangingPunct="0">
              <a:spcBef>
                <a:spcPct val="0"/>
              </a:spcBef>
              <a:spcAft>
                <a:spcPct val="0"/>
              </a:spcAft>
              <a:buClrTx/>
              <a:buNone/>
            </a:pPr>
            <a:endParaRPr lang="de-DE" sz="1100" kern="1200" dirty="0">
              <a:solidFill>
                <a:prstClr val="black"/>
              </a:solidFill>
              <a:latin typeface="Arial" charset="0"/>
              <a:ea typeface="ＭＳ Ｐゴシック" charset="-128"/>
            </a:endParaRPr>
          </a:p>
          <a:p>
            <a:pPr marL="0" lvl="0" indent="0" algn="r" eaLnBrk="0" hangingPunct="0">
              <a:spcBef>
                <a:spcPct val="0"/>
              </a:spcBef>
              <a:spcAft>
                <a:spcPct val="0"/>
              </a:spcAft>
              <a:buClrTx/>
              <a:buNone/>
            </a:pPr>
            <a:endParaRPr lang="de-DE" sz="1100" kern="1200" dirty="0">
              <a:solidFill>
                <a:prstClr val="black"/>
              </a:solidFill>
              <a:latin typeface="Arial" charset="0"/>
              <a:ea typeface="ＭＳ Ｐゴシック" charset="-128"/>
            </a:endParaRPr>
          </a:p>
          <a:p>
            <a:pPr marL="1692275" lvl="0" indent="-1692275" eaLnBrk="0" hangingPunct="0">
              <a:spcBef>
                <a:spcPts val="400"/>
              </a:spcBef>
              <a:spcAft>
                <a:spcPct val="0"/>
              </a:spcAft>
              <a:buClrTx/>
              <a:buNone/>
            </a:pPr>
            <a:endParaRPr lang="de-DE" b="1" kern="1200" dirty="0">
              <a:solidFill>
                <a:prstClr val="black"/>
              </a:solidFill>
              <a:latin typeface="Calibri" panose="020F0502020204030204" pitchFamily="34" charset="0"/>
              <a:ea typeface="ＭＳ Ｐゴシック" charset="-128"/>
            </a:endParaRPr>
          </a:p>
          <a:p>
            <a:pPr marL="1692275" lvl="0" indent="-1692275" eaLnBrk="0" hangingPunct="0">
              <a:spcBef>
                <a:spcPts val="400"/>
              </a:spcBef>
              <a:spcAft>
                <a:spcPct val="0"/>
              </a:spcAft>
              <a:buClrTx/>
              <a:buNone/>
            </a:pPr>
            <a:r>
              <a:rPr lang="de-DE" b="1" dirty="0"/>
              <a:t>   zu berücksichtigende Aspekte</a:t>
            </a:r>
            <a:r>
              <a:rPr lang="de-DE" b="1" kern="1200" dirty="0">
                <a:solidFill>
                  <a:prstClr val="black"/>
                </a:solidFill>
                <a:latin typeface="Calibri" panose="020F0502020204030204" pitchFamily="34" charset="0"/>
                <a:ea typeface="ＭＳ Ｐゴシック" charset="-128"/>
              </a:rPr>
              <a:t>:</a:t>
            </a:r>
          </a:p>
          <a:p>
            <a:pPr marL="498475" indent="-314325" eaLnBrk="0" hangingPunct="0">
              <a:spcBef>
                <a:spcPts val="400"/>
              </a:spcBef>
              <a:spcAft>
                <a:spcPct val="0"/>
              </a:spcAft>
            </a:pPr>
            <a:r>
              <a:rPr lang="de-DE" kern="1200" dirty="0">
                <a:solidFill>
                  <a:prstClr val="black"/>
                </a:solidFill>
                <a:latin typeface="Calibri" panose="020F0502020204030204" pitchFamily="34" charset="0"/>
                <a:ea typeface="ＭＳ Ｐゴシック" charset="-128"/>
              </a:rPr>
              <a:t>Wie viele Spuren hat die Straße/Autobahn?</a:t>
            </a:r>
          </a:p>
          <a:p>
            <a:pPr marL="498475" indent="-314325" eaLnBrk="0" hangingPunct="0">
              <a:spcBef>
                <a:spcPts val="400"/>
              </a:spcBef>
              <a:spcAft>
                <a:spcPct val="0"/>
              </a:spcAft>
            </a:pPr>
            <a:r>
              <a:rPr lang="de-DE" dirty="0">
                <a:solidFill>
                  <a:prstClr val="black"/>
                </a:solidFill>
                <a:uFill>
                  <a:solidFill>
                    <a:srgbClr val="327A86"/>
                  </a:solidFill>
                </a:uFill>
              </a:rPr>
              <a:t>Welche Fahrzeugtypen stehen im Stau?</a:t>
            </a:r>
          </a:p>
          <a:p>
            <a:pPr marL="498475" indent="-314325" eaLnBrk="0" hangingPunct="0">
              <a:spcBef>
                <a:spcPts val="400"/>
              </a:spcBef>
              <a:spcAft>
                <a:spcPct val="0"/>
              </a:spcAft>
            </a:pPr>
            <a:r>
              <a:rPr lang="de-DE" dirty="0">
                <a:solidFill>
                  <a:prstClr val="black"/>
                </a:solidFill>
                <a:uFill>
                  <a:solidFill>
                    <a:srgbClr val="327A86"/>
                  </a:solidFill>
                </a:uFill>
              </a:rPr>
              <a:t>Welche Länge haben die verschiedenen Fahrzeuge?</a:t>
            </a:r>
          </a:p>
          <a:p>
            <a:pPr marL="498475" indent="-314325" eaLnBrk="0" hangingPunct="0">
              <a:spcBef>
                <a:spcPts val="400"/>
              </a:spcBef>
              <a:spcAft>
                <a:spcPct val="0"/>
              </a:spcAft>
            </a:pPr>
            <a:r>
              <a:rPr lang="de-DE" dirty="0">
                <a:solidFill>
                  <a:prstClr val="black"/>
                </a:solidFill>
                <a:uFill>
                  <a:solidFill>
                    <a:srgbClr val="327A86"/>
                  </a:solidFill>
                </a:uFill>
              </a:rPr>
              <a:t>Welcher Abstand liegt zwischen den einzelnen Fahrzeugen?</a:t>
            </a:r>
          </a:p>
          <a:p>
            <a:pPr marL="498475" indent="-314325" eaLnBrk="0" hangingPunct="0">
              <a:spcBef>
                <a:spcPts val="400"/>
              </a:spcBef>
              <a:spcAft>
                <a:spcPct val="0"/>
              </a:spcAft>
            </a:pPr>
            <a:r>
              <a:rPr lang="de-DE" dirty="0">
                <a:solidFill>
                  <a:prstClr val="black"/>
                </a:solidFill>
                <a:uFill>
                  <a:solidFill>
                    <a:srgbClr val="327A86"/>
                  </a:solidFill>
                </a:uFill>
              </a:rPr>
              <a:t>Wie viele Personen sitzen durchschnittlich in einem Fahrzeug?</a:t>
            </a:r>
          </a:p>
          <a:p>
            <a:pPr marL="498475" indent="-314325" eaLnBrk="0" hangingPunct="0">
              <a:spcBef>
                <a:spcPts val="400"/>
              </a:spcBef>
              <a:spcAft>
                <a:spcPct val="0"/>
              </a:spcAft>
            </a:pPr>
            <a:r>
              <a:rPr lang="de-DE" dirty="0">
                <a:solidFill>
                  <a:prstClr val="black"/>
                </a:solidFill>
                <a:uFill>
                  <a:solidFill>
                    <a:srgbClr val="327A86"/>
                  </a:solidFill>
                </a:uFill>
              </a:rPr>
              <a:t>„...“</a:t>
            </a:r>
          </a:p>
          <a:p>
            <a:pPr marL="227013" indent="0" eaLnBrk="0" hangingPunct="0">
              <a:spcBef>
                <a:spcPts val="400"/>
              </a:spcBef>
              <a:spcAft>
                <a:spcPct val="0"/>
              </a:spcAft>
              <a:buNone/>
            </a:pPr>
            <a:endParaRPr lang="de-DE" kern="1200" dirty="0">
              <a:solidFill>
                <a:prstClr val="black"/>
              </a:solidFill>
              <a:latin typeface="Calibri" panose="020F0502020204030204" pitchFamily="34" charset="0"/>
              <a:ea typeface="ＭＳ Ｐゴシック" charset="-128"/>
            </a:endParaRPr>
          </a:p>
          <a:p>
            <a:pPr marL="1692275" lvl="0" indent="-1692275" eaLnBrk="0" hangingPunct="0">
              <a:spcBef>
                <a:spcPts val="400"/>
              </a:spcBef>
              <a:spcAft>
                <a:spcPct val="0"/>
              </a:spcAft>
              <a:buClrTx/>
              <a:buNone/>
            </a:pPr>
            <a:endParaRPr lang="de-DE" b="1" kern="1200" dirty="0">
              <a:solidFill>
                <a:prstClr val="black"/>
              </a:solidFill>
              <a:latin typeface="Calibri" panose="020F0502020204030204" pitchFamily="34" charset="0"/>
              <a:ea typeface="ＭＳ Ｐゴシック" charset="-128"/>
            </a:endParaRPr>
          </a:p>
          <a:p>
            <a:pPr marL="1692275" lvl="0" indent="-1692275" eaLnBrk="0" hangingPunct="0">
              <a:spcBef>
                <a:spcPts val="400"/>
              </a:spcBef>
              <a:spcAft>
                <a:spcPct val="0"/>
              </a:spcAft>
              <a:buClrTx/>
              <a:buNone/>
            </a:pPr>
            <a:endParaRPr lang="de-DE" b="1" kern="1200" dirty="0">
              <a:solidFill>
                <a:prstClr val="black"/>
              </a:solidFill>
              <a:latin typeface="Calibri" panose="020F0502020204030204" pitchFamily="34" charset="0"/>
              <a:ea typeface="ＭＳ Ｐゴシック" charset="-128"/>
            </a:endParaRPr>
          </a:p>
          <a:p>
            <a:pPr marL="1692275" lvl="0" indent="-1692275" eaLnBrk="0" hangingPunct="0">
              <a:spcBef>
                <a:spcPts val="400"/>
              </a:spcBef>
              <a:spcAft>
                <a:spcPct val="0"/>
              </a:spcAft>
              <a:buClrTx/>
              <a:buNone/>
            </a:pPr>
            <a:endParaRPr lang="de-DE" b="1" kern="1200" dirty="0">
              <a:solidFill>
                <a:prstClr val="black"/>
              </a:solidFill>
              <a:latin typeface="Calibri" panose="020F0502020204030204" pitchFamily="34" charset="0"/>
              <a:ea typeface="ＭＳ Ｐゴシック" charset="-128"/>
            </a:endParaRPr>
          </a:p>
          <a:p>
            <a:pPr marL="1692275" lvl="0" indent="-1692275" eaLnBrk="0" hangingPunct="0">
              <a:spcBef>
                <a:spcPts val="400"/>
              </a:spcBef>
              <a:spcAft>
                <a:spcPct val="0"/>
              </a:spcAft>
              <a:buClrTx/>
              <a:buNone/>
            </a:pPr>
            <a:endParaRPr lang="de-DE" b="1" kern="1200" dirty="0">
              <a:solidFill>
                <a:prstClr val="black"/>
              </a:solidFill>
              <a:latin typeface="Calibri" panose="020F0502020204030204" pitchFamily="34" charset="0"/>
              <a:ea typeface="ＭＳ Ｐゴシック" charset="-128"/>
            </a:endParaRPr>
          </a:p>
          <a:p>
            <a:pPr marL="1692275" lvl="0" indent="-1692275" eaLnBrk="0" hangingPunct="0">
              <a:spcBef>
                <a:spcPts val="400"/>
              </a:spcBef>
              <a:spcAft>
                <a:spcPct val="0"/>
              </a:spcAft>
              <a:buClrTx/>
              <a:buNone/>
            </a:pPr>
            <a:endParaRPr lang="de-DE" b="1" kern="1200" dirty="0">
              <a:solidFill>
                <a:prstClr val="black"/>
              </a:solidFill>
              <a:ea typeface="ＭＳ Ｐゴシック" charset="-128"/>
            </a:endParaRPr>
          </a:p>
        </p:txBody>
      </p:sp>
      <p:sp>
        <p:nvSpPr>
          <p:cNvPr id="3" name="Titel 2">
            <a:extLst>
              <a:ext uri="{FF2B5EF4-FFF2-40B4-BE49-F238E27FC236}">
                <a16:creationId xmlns:a16="http://schemas.microsoft.com/office/drawing/2014/main" id="{9B331FF4-C66F-534E-95AB-2A787EB7200C}"/>
              </a:ext>
            </a:extLst>
          </p:cNvPr>
          <p:cNvSpPr>
            <a:spLocks noGrp="1"/>
          </p:cNvSpPr>
          <p:nvPr>
            <p:ph type="title"/>
          </p:nvPr>
        </p:nvSpPr>
        <p:spPr/>
        <p:txBody>
          <a:bodyPr/>
          <a:lstStyle/>
          <a:p>
            <a:r>
              <a:rPr lang="de-DE" dirty="0"/>
              <a:t>Einstieg </a:t>
            </a:r>
          </a:p>
        </p:txBody>
      </p:sp>
    </p:spTree>
    <p:extLst>
      <p:ext uri="{BB962C8B-B14F-4D97-AF65-F5344CB8AC3E}">
        <p14:creationId xmlns:p14="http://schemas.microsoft.com/office/powerpoint/2010/main" val="1895709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3" end="1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12" name="Rechteck 11"/>
          <p:cNvSpPr/>
          <p:nvPr/>
        </p:nvSpPr>
        <p:spPr bwMode="auto">
          <a:xfrm>
            <a:off x="-180528" y="1916832"/>
            <a:ext cx="7344816"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1</a:t>
            </a:r>
          </a:p>
        </p:txBody>
      </p:sp>
      <p:sp>
        <p:nvSpPr>
          <p:cNvPr id="9" name="Inhaltsplatzhalter 8"/>
          <p:cNvSpPr>
            <a:spLocks noGrp="1"/>
          </p:cNvSpPr>
          <p:nvPr>
            <p:ph idx="1"/>
          </p:nvPr>
        </p:nvSpPr>
        <p:spPr>
          <a:xfrm>
            <a:off x="395536" y="1340768"/>
            <a:ext cx="8424936" cy="3096344"/>
          </a:xfrm>
        </p:spPr>
        <p:txBody>
          <a:bodyPr/>
          <a:lstStyle/>
          <a:p>
            <a:pPr marL="514350" indent="-514350">
              <a:buClr>
                <a:srgbClr val="327A86"/>
              </a:buClr>
              <a:buAutoNum type="arabicPeriod"/>
            </a:pPr>
            <a:r>
              <a:rPr lang="de-DE" dirty="0"/>
              <a:t>Begrüßung und Einstieg</a:t>
            </a:r>
          </a:p>
          <a:p>
            <a:pPr marL="514350" indent="-514350">
              <a:buClr>
                <a:srgbClr val="327A86"/>
              </a:buClr>
              <a:buAutoNum type="arabicPeriod"/>
            </a:pPr>
            <a:r>
              <a:rPr lang="de-DE" dirty="0">
                <a:solidFill>
                  <a:srgbClr val="327A86"/>
                </a:solidFill>
              </a:rPr>
              <a:t>Merkmale des Sachrechnens</a:t>
            </a:r>
          </a:p>
          <a:p>
            <a:pPr marL="514350" indent="-514350">
              <a:buClr>
                <a:srgbClr val="327A86"/>
              </a:buClr>
              <a:buAutoNum type="arabicPeriod"/>
            </a:pPr>
            <a:r>
              <a:rPr lang="de-DE" dirty="0"/>
              <a:t>Funktionen des Sachrechnens</a:t>
            </a:r>
          </a:p>
          <a:p>
            <a:pPr marL="514350" indent="-514350">
              <a:buClr>
                <a:srgbClr val="327A86"/>
              </a:buClr>
              <a:buAutoNum type="arabicPeriod"/>
            </a:pPr>
            <a:r>
              <a:rPr lang="de-DE" dirty="0"/>
              <a:t>Typen von Sachaufgaben </a:t>
            </a:r>
          </a:p>
          <a:p>
            <a:pPr marL="514350" indent="-514350">
              <a:buClr>
                <a:srgbClr val="327A86"/>
              </a:buClr>
              <a:buAutoNum type="arabicPeriod"/>
            </a:pPr>
            <a:r>
              <a:rPr lang="de-DE" dirty="0"/>
              <a:t>Anforderungen beim Lösen von Sachaufgaben</a:t>
            </a:r>
          </a:p>
          <a:p>
            <a:pPr marL="514350" indent="-514350">
              <a:buClr>
                <a:srgbClr val="327A86"/>
              </a:buClr>
              <a:buFont typeface="Arial" panose="020B0604020202020204" pitchFamily="34" charset="0"/>
              <a:buAutoNum type="arabicPeriod"/>
            </a:pPr>
            <a:r>
              <a:rPr lang="de-DE" dirty="0"/>
              <a:t>Distanzaufgabe</a:t>
            </a:r>
          </a:p>
          <a:p>
            <a:pPr marL="514350" indent="-514350">
              <a:buClr>
                <a:srgbClr val="327A86"/>
              </a:buClr>
              <a:buAutoNum type="arabicPeriod"/>
            </a:pPr>
            <a:endParaRPr lang="de-DE" dirty="0"/>
          </a:p>
          <a:p>
            <a:pPr marL="514350" indent="-514350">
              <a:buClr>
                <a:srgbClr val="327A86"/>
              </a:buClr>
              <a:buAutoNum type="arabicPeriod"/>
            </a:pPr>
            <a:endParaRPr lang="de-DE" dirty="0"/>
          </a:p>
        </p:txBody>
      </p:sp>
    </p:spTree>
    <p:extLst>
      <p:ext uri="{BB962C8B-B14F-4D97-AF65-F5344CB8AC3E}">
        <p14:creationId xmlns:p14="http://schemas.microsoft.com/office/powerpoint/2010/main" val="3182393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2</a:t>
            </a:r>
          </a:p>
        </p:txBody>
      </p:sp>
      <p:sp>
        <p:nvSpPr>
          <p:cNvPr id="9" name="Inhaltsplatzhalter 8"/>
          <p:cNvSpPr>
            <a:spLocks noGrp="1"/>
          </p:cNvSpPr>
          <p:nvPr>
            <p:ph idx="1"/>
          </p:nvPr>
        </p:nvSpPr>
        <p:spPr>
          <a:xfrm>
            <a:off x="395536" y="1340768"/>
            <a:ext cx="8424936" cy="3096344"/>
          </a:xfrm>
        </p:spPr>
        <p:txBody>
          <a:bodyPr/>
          <a:lstStyle/>
          <a:p>
            <a:pPr marL="514350" indent="-514350">
              <a:buClr>
                <a:srgbClr val="327A86"/>
              </a:buClr>
              <a:buAutoNum type="arabicPeriod"/>
            </a:pPr>
            <a:r>
              <a:rPr lang="de-DE" dirty="0"/>
              <a:t>Begrüßung und Rückblick</a:t>
            </a:r>
          </a:p>
          <a:p>
            <a:pPr marL="514350" indent="-514350">
              <a:buClr>
                <a:srgbClr val="327A86"/>
              </a:buClr>
              <a:buAutoNum type="arabicPeriod"/>
            </a:pPr>
            <a:r>
              <a:rPr lang="de-DE" dirty="0"/>
              <a:t>Einstieg: Distanzaufgabe </a:t>
            </a:r>
          </a:p>
          <a:p>
            <a:pPr marL="514350" indent="-514350">
              <a:buClr>
                <a:srgbClr val="327A86"/>
              </a:buClr>
              <a:buAutoNum type="arabicPeriod"/>
            </a:pPr>
            <a:r>
              <a:rPr lang="de-DE" dirty="0"/>
              <a:t>Modellbildungsprozess  </a:t>
            </a:r>
          </a:p>
          <a:p>
            <a:pPr marL="514350" indent="-514350">
              <a:buClr>
                <a:srgbClr val="327A86"/>
              </a:buClr>
              <a:buAutoNum type="arabicPeriod"/>
            </a:pPr>
            <a:r>
              <a:rPr lang="de-DE" dirty="0"/>
              <a:t>Hilfen beim Lösen von Sachaufgaben</a:t>
            </a:r>
          </a:p>
          <a:p>
            <a:pPr marL="514350" indent="-514350">
              <a:buClr>
                <a:srgbClr val="327A86"/>
              </a:buClr>
              <a:buAutoNum type="arabicPeriod"/>
            </a:pPr>
            <a:r>
              <a:rPr lang="de-DE" dirty="0"/>
              <a:t>Zur Gestaltung des Sachrechnens </a:t>
            </a:r>
          </a:p>
          <a:p>
            <a:pPr marL="762000" lvl="1" indent="-304800">
              <a:buClr>
                <a:schemeClr val="tx2"/>
              </a:buClr>
              <a:buFont typeface="Wingdings" charset="2"/>
              <a:buChar char="§"/>
            </a:pPr>
            <a:r>
              <a:rPr lang="de-DE" dirty="0">
                <a:solidFill>
                  <a:srgbClr val="FFFFFF"/>
                </a:solidFill>
              </a:rPr>
              <a:t>Sachrechnen in allen Jahrgangsstufen</a:t>
            </a:r>
          </a:p>
          <a:p>
            <a:pPr marL="762000" lvl="1" indent="-304800">
              <a:buClr>
                <a:schemeClr val="tx2"/>
              </a:buClr>
              <a:buFont typeface="Wingdings" charset="2"/>
              <a:buChar char="§"/>
            </a:pPr>
            <a:r>
              <a:rPr lang="de-DE" dirty="0">
                <a:solidFill>
                  <a:srgbClr val="FFFFFF"/>
                </a:solidFill>
              </a:rPr>
              <a:t>Sinnstiftende Lernanlässe</a:t>
            </a:r>
          </a:p>
          <a:p>
            <a:pPr marL="762000" lvl="1" indent="-304800">
              <a:buClr>
                <a:schemeClr val="tx2"/>
              </a:buClr>
              <a:buFont typeface="Wingdings" charset="2"/>
              <a:buChar char="§"/>
              <a:tabLst>
                <a:tab pos="706438" algn="l"/>
              </a:tabLst>
            </a:pPr>
            <a:r>
              <a:rPr lang="de-DE" dirty="0">
                <a:solidFill>
                  <a:srgbClr val="FFFFFF"/>
                </a:solidFill>
              </a:rPr>
              <a:t>Sachrechnen offen gestalten </a:t>
            </a:r>
            <a:endParaRPr lang="de-DE" dirty="0"/>
          </a:p>
          <a:p>
            <a:pPr marL="514350" indent="-514350">
              <a:buClr>
                <a:srgbClr val="327A86"/>
              </a:buClr>
              <a:buAutoNum type="arabicPeriod"/>
            </a:pPr>
            <a:r>
              <a:rPr lang="de-DE" dirty="0"/>
              <a:t>Merkmale guter Sachaufgaben</a:t>
            </a:r>
          </a:p>
          <a:p>
            <a:pPr marL="971550" lvl="1" indent="-514350">
              <a:buClr>
                <a:srgbClr val="327A86"/>
              </a:buClr>
              <a:buAutoNum type="arabicPeriod"/>
            </a:pPr>
            <a:endParaRPr lang="de-DE" dirty="0"/>
          </a:p>
          <a:p>
            <a:pPr marL="514350" indent="-514350">
              <a:buClr>
                <a:srgbClr val="327A86"/>
              </a:buClr>
              <a:buAutoNum type="arabicPeriod"/>
            </a:pPr>
            <a:endParaRPr lang="de-DE" dirty="0"/>
          </a:p>
        </p:txBody>
      </p:sp>
    </p:spTree>
    <p:extLst>
      <p:ext uri="{BB962C8B-B14F-4D97-AF65-F5344CB8AC3E}">
        <p14:creationId xmlns:p14="http://schemas.microsoft.com/office/powerpoint/2010/main" val="10191109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8424936" cy="5400600"/>
          </a:xfrm>
        </p:spPr>
        <p:txBody>
          <a:bodyPr/>
          <a:lstStyle/>
          <a:p>
            <a:pPr marL="407988" indent="-382588">
              <a:spcBef>
                <a:spcPts val="500"/>
              </a:spcBef>
              <a:defRPr sz="2400">
                <a:effectLst/>
                <a:uFill>
                  <a:solidFill>
                    <a:srgbClr val="327A86"/>
                  </a:solidFill>
                </a:uFill>
              </a:defRPr>
            </a:pPr>
            <a:r>
              <a:rPr lang="de-DE" dirty="0"/>
              <a:t>zentrale Ziele und Funktionen des Sachrechnens bei der Unterrichtsplanung berücksichtigen können</a:t>
            </a:r>
          </a:p>
          <a:p>
            <a:pPr marL="407988" indent="-382588">
              <a:spcBef>
                <a:spcPts val="500"/>
              </a:spcBef>
              <a:defRPr sz="2400">
                <a:effectLst/>
                <a:uFill>
                  <a:solidFill>
                    <a:srgbClr val="327A86"/>
                  </a:solidFill>
                </a:uFill>
              </a:defRPr>
            </a:pPr>
            <a:r>
              <a:rPr lang="de-DE" sz="2400" dirty="0"/>
              <a:t>unterschiedliche Typen von Sachaufgaben kennen und diese vor dem Hintergrund differenter Zielsetzungen und Funktionen einordnen sowie bewerten können</a:t>
            </a:r>
            <a:endParaRPr lang="de-DE" dirty="0"/>
          </a:p>
          <a:p>
            <a:pPr marL="407988" indent="-382588">
              <a:spcBef>
                <a:spcPts val="500"/>
              </a:spcBef>
              <a:defRPr sz="2400">
                <a:effectLst/>
                <a:uFill>
                  <a:solidFill>
                    <a:srgbClr val="327A86"/>
                  </a:solidFill>
                </a:uFill>
              </a:defRPr>
            </a:pPr>
            <a:r>
              <a:rPr lang="de-DE" dirty="0"/>
              <a:t>die besonderen Anforderungen bedenken, die bei der Bearbeitung von Sachaufgaben an Schülerinnen und Schüler gestellt werden</a:t>
            </a:r>
          </a:p>
          <a:p>
            <a:pPr marL="407988" indent="-382588">
              <a:spcBef>
                <a:spcPts val="500"/>
              </a:spcBef>
              <a:defRPr sz="2400">
                <a:effectLst/>
                <a:uFill>
                  <a:solidFill>
                    <a:srgbClr val="327A86"/>
                  </a:solidFill>
                </a:uFill>
              </a:defRPr>
            </a:pPr>
            <a:r>
              <a:rPr lang="de-DE" dirty="0"/>
              <a:t>die besondere Bedeutung prozessbezogener Kompetenzen kennen</a:t>
            </a:r>
          </a:p>
          <a:p>
            <a:pPr marL="25400" indent="0">
              <a:spcBef>
                <a:spcPts val="500"/>
              </a:spcBef>
              <a:buNone/>
              <a:defRPr sz="2400">
                <a:effectLst/>
                <a:uFill>
                  <a:solidFill>
                    <a:srgbClr val="327A86"/>
                  </a:solidFill>
                </a:uFill>
              </a:defRPr>
            </a:pPr>
            <a:endParaRPr lang="de-DE" dirty="0"/>
          </a:p>
          <a:p>
            <a:endParaRPr lang="de-DE" dirty="0"/>
          </a:p>
        </p:txBody>
      </p:sp>
      <p:sp>
        <p:nvSpPr>
          <p:cNvPr id="3" name="Titel 2"/>
          <p:cNvSpPr>
            <a:spLocks noGrp="1"/>
          </p:cNvSpPr>
          <p:nvPr>
            <p:ph type="title"/>
          </p:nvPr>
        </p:nvSpPr>
        <p:spPr/>
        <p:txBody>
          <a:bodyPr/>
          <a:lstStyle/>
          <a:p>
            <a:r>
              <a:rPr lang="de-DE" dirty="0"/>
              <a:t>Ziele des Bausteins 1 </a:t>
            </a:r>
          </a:p>
        </p:txBody>
      </p:sp>
    </p:spTree>
    <p:extLst>
      <p:ext uri="{BB962C8B-B14F-4D97-AF65-F5344CB8AC3E}">
        <p14:creationId xmlns:p14="http://schemas.microsoft.com/office/powerpoint/2010/main" val="136950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Merkmale des Sachrechnens </a:t>
            </a:r>
          </a:p>
        </p:txBody>
      </p:sp>
      <p:sp>
        <p:nvSpPr>
          <p:cNvPr id="2" name="Inhaltsplatzhalter 1"/>
          <p:cNvSpPr>
            <a:spLocks noGrp="1"/>
          </p:cNvSpPr>
          <p:nvPr>
            <p:ph idx="1"/>
          </p:nvPr>
        </p:nvSpPr>
        <p:spPr/>
        <p:txBody>
          <a:bodyPr/>
          <a:lstStyle/>
          <a:p>
            <a:pPr marL="0" indent="0">
              <a:buNone/>
            </a:pPr>
            <a:endParaRPr lang="de-DE" dirty="0"/>
          </a:p>
          <a:p>
            <a:pPr marL="0" indent="0" algn="ctr">
              <a:buNone/>
            </a:pPr>
            <a:endParaRPr lang="de-DE" dirty="0"/>
          </a:p>
          <a:p>
            <a:pPr marL="0" indent="0" algn="ctr">
              <a:buNone/>
            </a:pPr>
            <a:r>
              <a:rPr lang="de-DE" dirty="0"/>
              <a:t>„</a:t>
            </a:r>
            <a:r>
              <a:rPr lang="de-DE" i="1" dirty="0"/>
              <a:t>Sachrechnen soll der Umwelterschließung dienen und zur Alltagsbewältigung beitragen.</a:t>
            </a:r>
            <a:r>
              <a:rPr lang="de-DE" dirty="0"/>
              <a:t>“ </a:t>
            </a:r>
          </a:p>
          <a:p>
            <a:pPr marL="0" indent="0" algn="r">
              <a:buNone/>
            </a:pPr>
            <a:r>
              <a:rPr lang="de-DE" sz="1400" i="1" dirty="0">
                <a:solidFill>
                  <a:srgbClr val="327A86"/>
                </a:solidFill>
              </a:rPr>
              <a:t>(Franke &amp; </a:t>
            </a:r>
            <a:r>
              <a:rPr lang="de-DE" sz="1400" i="1" dirty="0" err="1">
                <a:solidFill>
                  <a:srgbClr val="327A86"/>
                </a:solidFill>
              </a:rPr>
              <a:t>Ruwisch</a:t>
            </a:r>
            <a:r>
              <a:rPr lang="de-DE" sz="1400" i="1" dirty="0">
                <a:solidFill>
                  <a:srgbClr val="327A86"/>
                </a:solidFill>
              </a:rPr>
              <a:t> 2010, S. 23)</a:t>
            </a:r>
          </a:p>
          <a:p>
            <a:endParaRPr lang="de-DE" dirty="0"/>
          </a:p>
          <a:p>
            <a:r>
              <a:rPr lang="de-DE" dirty="0"/>
              <a:t>Darüber hinaus kann die Einbettung mathematischer Operationen in Sachzusammenhänge helfen, arithmetische Muster und Strukturen besser zu verstehen.</a:t>
            </a:r>
          </a:p>
          <a:p>
            <a:r>
              <a:rPr lang="de-DE" dirty="0"/>
              <a:t>Folglich ist das Sachrechnen wichtiger Inhaltsbereich des Lehrplans und (wenn auch nicht explizit benannt) der Bildungsstandards für das Fach Mathematik in der Grundschule.</a:t>
            </a:r>
          </a:p>
          <a:p>
            <a:pPr marL="0" indent="0" algn="r">
              <a:buNone/>
            </a:pPr>
            <a:r>
              <a:rPr lang="de-DE" sz="1400" dirty="0">
                <a:solidFill>
                  <a:srgbClr val="327A86"/>
                </a:solidFill>
              </a:rPr>
              <a:t>(MSW 2008; KMK 2004)</a:t>
            </a:r>
          </a:p>
          <a:p>
            <a:endParaRPr lang="de-DE" dirty="0"/>
          </a:p>
          <a:p>
            <a:endParaRPr lang="de-DE" dirty="0"/>
          </a:p>
        </p:txBody>
      </p:sp>
      <p:sp>
        <p:nvSpPr>
          <p:cNvPr id="4" name="Inhaltsplatzhalter 3">
            <a:extLst>
              <a:ext uri="{FF2B5EF4-FFF2-40B4-BE49-F238E27FC236}">
                <a16:creationId xmlns:a16="http://schemas.microsoft.com/office/drawing/2014/main" id="{68C9DAB9-9181-244C-BE12-CD2ADF553E5E}"/>
              </a:ext>
            </a:extLst>
          </p:cNvPr>
          <p:cNvSpPr>
            <a:spLocks noGrp="1"/>
          </p:cNvSpPr>
          <p:nvPr>
            <p:ph idx="17"/>
          </p:nvPr>
        </p:nvSpPr>
        <p:spPr/>
        <p:txBody>
          <a:bodyPr/>
          <a:lstStyle/>
          <a:p>
            <a:r>
              <a:rPr lang="de-DE" dirty="0"/>
              <a:t>Ziele des Sachrechnens </a:t>
            </a:r>
          </a:p>
          <a:p>
            <a:endParaRPr lang="de-DE" dirty="0"/>
          </a:p>
        </p:txBody>
      </p:sp>
    </p:spTree>
    <p:extLst>
      <p:ext uri="{BB962C8B-B14F-4D97-AF65-F5344CB8AC3E}">
        <p14:creationId xmlns:p14="http://schemas.microsoft.com/office/powerpoint/2010/main" val="48639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p:cNvSpPr>
            <a:spLocks noGrp="1"/>
          </p:cNvSpPr>
          <p:nvPr>
            <p:ph type="title"/>
          </p:nvPr>
        </p:nvSpPr>
        <p:spPr/>
        <p:txBody>
          <a:bodyPr/>
          <a:lstStyle/>
          <a:p>
            <a:r>
              <a:rPr lang="de-DE" dirty="0"/>
              <a:t>Merkmale des Sachrechnens</a:t>
            </a:r>
          </a:p>
        </p:txBody>
      </p:sp>
      <p:sp>
        <p:nvSpPr>
          <p:cNvPr id="3" name="Inhaltsplatzhalter 2">
            <a:extLst>
              <a:ext uri="{FF2B5EF4-FFF2-40B4-BE49-F238E27FC236}">
                <a16:creationId xmlns:a16="http://schemas.microsoft.com/office/drawing/2014/main" id="{680BE2AC-3E21-E847-AE65-003B562D1710}"/>
              </a:ext>
            </a:extLst>
          </p:cNvPr>
          <p:cNvSpPr>
            <a:spLocks noGrp="1"/>
          </p:cNvSpPr>
          <p:nvPr>
            <p:ph idx="17"/>
          </p:nvPr>
        </p:nvSpPr>
        <p:spPr/>
        <p:txBody>
          <a:bodyPr/>
          <a:lstStyle/>
          <a:p>
            <a:r>
              <a:rPr lang="de-DE" dirty="0"/>
              <a:t>Ziele des Sachrechnens </a:t>
            </a:r>
          </a:p>
        </p:txBody>
      </p:sp>
      <p:grpSp>
        <p:nvGrpSpPr>
          <p:cNvPr id="4" name="Gruppieren"/>
          <p:cNvGrpSpPr/>
          <p:nvPr/>
        </p:nvGrpSpPr>
        <p:grpSpPr>
          <a:xfrm>
            <a:off x="755576" y="1556792"/>
            <a:ext cx="7704856" cy="3672408"/>
            <a:chOff x="0" y="0"/>
            <a:chExt cx="3624465" cy="1642358"/>
          </a:xfrm>
        </p:grpSpPr>
        <p:sp>
          <p:nvSpPr>
            <p:cNvPr id="5" name="Rechteck"/>
            <p:cNvSpPr/>
            <p:nvPr/>
          </p:nvSpPr>
          <p:spPr>
            <a:xfrm>
              <a:off x="0" y="1152983"/>
              <a:ext cx="1203698" cy="489375"/>
            </a:xfrm>
            <a:prstGeom prst="rect">
              <a:avLst/>
            </a:prstGeom>
            <a:solidFill>
              <a:srgbClr val="237E92">
                <a:alpha val="45000"/>
              </a:srgbClr>
            </a:solid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lgn="ctr"/>
              <a:r>
                <a:rPr lang="de-DE" dirty="0">
                  <a:latin typeface="Calibri" panose="020F0502020204030204" pitchFamily="34" charset="0"/>
                  <a:cs typeface="Calibri" panose="020F0502020204030204" pitchFamily="34" charset="0"/>
                </a:rPr>
                <a:t>Mathematik</a:t>
              </a:r>
              <a:endParaRPr dirty="0">
                <a:latin typeface="Calibri" panose="020F0502020204030204" pitchFamily="34" charset="0"/>
                <a:cs typeface="Calibri" panose="020F0502020204030204" pitchFamily="34" charset="0"/>
              </a:endParaRPr>
            </a:p>
          </p:txBody>
        </p:sp>
        <p:sp>
          <p:nvSpPr>
            <p:cNvPr id="6" name="Rechteck"/>
            <p:cNvSpPr/>
            <p:nvPr/>
          </p:nvSpPr>
          <p:spPr>
            <a:xfrm>
              <a:off x="1213645" y="0"/>
              <a:ext cx="1203699" cy="489374"/>
            </a:xfrm>
            <a:prstGeom prst="rect">
              <a:avLst/>
            </a:prstGeom>
            <a:solidFill>
              <a:srgbClr val="237E92">
                <a:alpha val="45000"/>
              </a:srgbClr>
            </a:solid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lgn="ctr"/>
              <a:r>
                <a:rPr lang="de-DE" dirty="0">
                  <a:latin typeface="Calibri" panose="020F0502020204030204" pitchFamily="34" charset="0"/>
                  <a:cs typeface="Calibri" panose="020F0502020204030204" pitchFamily="34" charset="0"/>
                </a:rPr>
                <a:t>Umwelt</a:t>
              </a:r>
              <a:endParaRPr dirty="0">
                <a:latin typeface="Calibri" panose="020F0502020204030204" pitchFamily="34" charset="0"/>
                <a:cs typeface="Calibri" panose="020F0502020204030204" pitchFamily="34" charset="0"/>
              </a:endParaRPr>
            </a:p>
          </p:txBody>
        </p:sp>
        <p:sp>
          <p:nvSpPr>
            <p:cNvPr id="7" name="Rechteck"/>
            <p:cNvSpPr/>
            <p:nvPr/>
          </p:nvSpPr>
          <p:spPr>
            <a:xfrm>
              <a:off x="2420766" y="1152983"/>
              <a:ext cx="1203699" cy="489375"/>
            </a:xfrm>
            <a:prstGeom prst="rect">
              <a:avLst/>
            </a:prstGeom>
            <a:solidFill>
              <a:srgbClr val="237E92">
                <a:alpha val="45000"/>
              </a:srgbClr>
            </a:solid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lgn="ctr"/>
              <a:r>
                <a:rPr lang="de-DE" dirty="0">
                  <a:latin typeface="Calibri" panose="020F0502020204030204" pitchFamily="34" charset="0"/>
                  <a:cs typeface="Calibri" panose="020F0502020204030204" pitchFamily="34" charset="0"/>
                </a:rPr>
                <a:t>Kind</a:t>
              </a:r>
              <a:endParaRPr dirty="0">
                <a:latin typeface="Calibri" panose="020F0502020204030204" pitchFamily="34" charset="0"/>
                <a:cs typeface="Calibri" panose="020F0502020204030204" pitchFamily="34" charset="0"/>
              </a:endParaRPr>
            </a:p>
          </p:txBody>
        </p:sp>
        <p:sp>
          <p:nvSpPr>
            <p:cNvPr id="8" name="Doppelpfeil"/>
            <p:cNvSpPr/>
            <p:nvPr/>
          </p:nvSpPr>
          <p:spPr>
            <a:xfrm rot="3389132">
              <a:off x="2326213" y="650905"/>
              <a:ext cx="849601" cy="222376"/>
            </a:xfrm>
            <a:prstGeom prst="leftRightArrow">
              <a:avLst>
                <a:gd name="adj1" fmla="val 43741"/>
                <a:gd name="adj2" fmla="val 71870"/>
              </a:avLst>
            </a:prstGeom>
            <a:blipFill rotWithShape="1">
              <a:blip r:embed="rId3"/>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endParaRPr/>
            </a:p>
          </p:txBody>
        </p:sp>
        <p:sp>
          <p:nvSpPr>
            <p:cNvPr id="9" name="Doppelpfeil"/>
            <p:cNvSpPr/>
            <p:nvPr/>
          </p:nvSpPr>
          <p:spPr>
            <a:xfrm rot="7224173">
              <a:off x="464187" y="638522"/>
              <a:ext cx="849601" cy="222376"/>
            </a:xfrm>
            <a:prstGeom prst="leftRightArrow">
              <a:avLst>
                <a:gd name="adj1" fmla="val 43741"/>
                <a:gd name="adj2" fmla="val 71870"/>
              </a:avLst>
            </a:prstGeom>
            <a:blipFill rotWithShape="1">
              <a:blip r:embed="rId3"/>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endParaRPr/>
            </a:p>
          </p:txBody>
        </p:sp>
        <p:sp>
          <p:nvSpPr>
            <p:cNvPr id="10" name="Doppelpfeil"/>
            <p:cNvSpPr/>
            <p:nvPr/>
          </p:nvSpPr>
          <p:spPr>
            <a:xfrm>
              <a:off x="1387431" y="1286483"/>
              <a:ext cx="849602" cy="222376"/>
            </a:xfrm>
            <a:prstGeom prst="leftRightArrow">
              <a:avLst>
                <a:gd name="adj1" fmla="val 43741"/>
                <a:gd name="adj2" fmla="val 71870"/>
              </a:avLst>
            </a:prstGeom>
            <a:blipFill rotWithShape="1">
              <a:blip r:embed="rId3"/>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endParaRPr/>
            </a:p>
          </p:txBody>
        </p:sp>
      </p:grpSp>
      <p:sp>
        <p:nvSpPr>
          <p:cNvPr id="13" name="Franke/Ruwisch 2010; Krauthausen/Scherer 2007"/>
          <p:cNvSpPr txBox="1"/>
          <p:nvPr/>
        </p:nvSpPr>
        <p:spPr>
          <a:xfrm>
            <a:off x="4427984" y="5576492"/>
            <a:ext cx="4387809" cy="29238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dirty="0">
                <a:solidFill>
                  <a:srgbClr val="327A86"/>
                </a:solidFill>
                <a:latin typeface="Calibri" charset="0"/>
                <a:ea typeface="Calibri" charset="0"/>
                <a:cs typeface="Calibri" charset="0"/>
              </a:rPr>
              <a:t>Franke</a:t>
            </a:r>
            <a:r>
              <a:rPr lang="de-DE" dirty="0">
                <a:solidFill>
                  <a:srgbClr val="327A86"/>
                </a:solidFill>
                <a:latin typeface="Calibri" charset="0"/>
                <a:ea typeface="Calibri" charset="0"/>
                <a:cs typeface="Calibri" charset="0"/>
              </a:rPr>
              <a:t> &amp; </a:t>
            </a:r>
            <a:r>
              <a:rPr dirty="0" err="1">
                <a:solidFill>
                  <a:srgbClr val="327A86"/>
                </a:solidFill>
                <a:latin typeface="Calibri" charset="0"/>
                <a:ea typeface="Calibri" charset="0"/>
                <a:cs typeface="Calibri" charset="0"/>
              </a:rPr>
              <a:t>Ruwisch</a:t>
            </a:r>
            <a:r>
              <a:rPr dirty="0">
                <a:solidFill>
                  <a:srgbClr val="327A86"/>
                </a:solidFill>
                <a:latin typeface="Calibri" charset="0"/>
                <a:ea typeface="Calibri" charset="0"/>
                <a:cs typeface="Calibri" charset="0"/>
              </a:rPr>
              <a:t> 2010</a:t>
            </a:r>
            <a:r>
              <a:rPr lang="de-DE" dirty="0">
                <a:solidFill>
                  <a:srgbClr val="327A86"/>
                </a:solidFill>
                <a:latin typeface="Calibri" charset="0"/>
                <a:ea typeface="Calibri" charset="0"/>
                <a:cs typeface="Calibri" charset="0"/>
              </a:rPr>
              <a:t>;</a:t>
            </a:r>
            <a:r>
              <a:rPr dirty="0">
                <a:solidFill>
                  <a:srgbClr val="327A86"/>
                </a:solidFill>
                <a:latin typeface="Calibri" charset="0"/>
                <a:ea typeface="Calibri" charset="0"/>
                <a:cs typeface="Calibri" charset="0"/>
              </a:rPr>
              <a:t> </a:t>
            </a:r>
            <a:r>
              <a:rPr dirty="0" err="1">
                <a:solidFill>
                  <a:srgbClr val="327A86"/>
                </a:solidFill>
                <a:latin typeface="Calibri" charset="0"/>
                <a:ea typeface="Calibri" charset="0"/>
                <a:cs typeface="Calibri" charset="0"/>
              </a:rPr>
              <a:t>Krauthausen</a:t>
            </a:r>
            <a:r>
              <a:rPr lang="de-DE" dirty="0">
                <a:solidFill>
                  <a:srgbClr val="327A86"/>
                </a:solidFill>
                <a:latin typeface="Calibri" charset="0"/>
                <a:ea typeface="Calibri" charset="0"/>
                <a:cs typeface="Calibri" charset="0"/>
              </a:rPr>
              <a:t> &amp; </a:t>
            </a:r>
            <a:r>
              <a:rPr dirty="0">
                <a:solidFill>
                  <a:srgbClr val="327A86"/>
                </a:solidFill>
                <a:latin typeface="Calibri" charset="0"/>
                <a:ea typeface="Calibri" charset="0"/>
                <a:cs typeface="Calibri" charset="0"/>
              </a:rPr>
              <a:t>Scherer 2007</a:t>
            </a:r>
            <a:r>
              <a:rPr lang="de-DE" dirty="0">
                <a:solidFill>
                  <a:srgbClr val="327A86"/>
                </a:solidFill>
                <a:latin typeface="Calibri" charset="0"/>
                <a:ea typeface="Calibri" charset="0"/>
                <a:cs typeface="Calibri" charset="0"/>
              </a:rPr>
              <a:t>)</a:t>
            </a:r>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2777422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a:t>Merkmale des Sachrechnens </a:t>
            </a:r>
          </a:p>
        </p:txBody>
      </p:sp>
      <p:sp>
        <p:nvSpPr>
          <p:cNvPr id="5" name="Inhaltsplatzhalter 4"/>
          <p:cNvSpPr>
            <a:spLocks noGrp="1"/>
          </p:cNvSpPr>
          <p:nvPr>
            <p:ph idx="1"/>
          </p:nvPr>
        </p:nvSpPr>
        <p:spPr>
          <a:xfrm>
            <a:off x="324000" y="1515600"/>
            <a:ext cx="4175992" cy="5011120"/>
          </a:xfrm>
        </p:spPr>
        <p:txBody>
          <a:bodyPr/>
          <a:lstStyle/>
          <a:p>
            <a:r>
              <a:rPr lang="de-DE" dirty="0"/>
              <a:t>je nach Zielsetzung stehen unterschiedliche Bereiche im Vordergrund</a:t>
            </a:r>
          </a:p>
          <a:p>
            <a:r>
              <a:rPr lang="de-DE" dirty="0"/>
              <a:t>Umwelt- bzw. Kontextbezug einer Aufgabe kann Erleichterung, aber auch Erschwerung des Lernprozesses bedeuten</a:t>
            </a:r>
          </a:p>
        </p:txBody>
      </p:sp>
      <p:sp>
        <p:nvSpPr>
          <p:cNvPr id="2" name="Inhaltsplatzhalter 1">
            <a:extLst>
              <a:ext uri="{FF2B5EF4-FFF2-40B4-BE49-F238E27FC236}">
                <a16:creationId xmlns:a16="http://schemas.microsoft.com/office/drawing/2014/main" id="{126C3A6A-BA9F-8B47-8572-4C9B9874A123}"/>
              </a:ext>
            </a:extLst>
          </p:cNvPr>
          <p:cNvSpPr>
            <a:spLocks noGrp="1"/>
          </p:cNvSpPr>
          <p:nvPr>
            <p:ph idx="17"/>
          </p:nvPr>
        </p:nvSpPr>
        <p:spPr/>
        <p:txBody>
          <a:bodyPr/>
          <a:lstStyle/>
          <a:p>
            <a:r>
              <a:rPr lang="de-DE" dirty="0"/>
              <a:t>Ziele des Sachrechnens </a:t>
            </a:r>
          </a:p>
        </p:txBody>
      </p:sp>
      <p:grpSp>
        <p:nvGrpSpPr>
          <p:cNvPr id="6" name="Gruppieren"/>
          <p:cNvGrpSpPr/>
          <p:nvPr/>
        </p:nvGrpSpPr>
        <p:grpSpPr>
          <a:xfrm>
            <a:off x="3923928" y="2996952"/>
            <a:ext cx="4392488" cy="2016224"/>
            <a:chOff x="0" y="0"/>
            <a:chExt cx="3624465" cy="1642358"/>
          </a:xfrm>
        </p:grpSpPr>
        <p:sp>
          <p:nvSpPr>
            <p:cNvPr id="7" name="Rechteck"/>
            <p:cNvSpPr/>
            <p:nvPr/>
          </p:nvSpPr>
          <p:spPr>
            <a:xfrm>
              <a:off x="0" y="1152983"/>
              <a:ext cx="1203698" cy="489375"/>
            </a:xfrm>
            <a:prstGeom prst="rect">
              <a:avLst/>
            </a:prstGeom>
            <a:solidFill>
              <a:srgbClr val="237E92">
                <a:alpha val="45000"/>
              </a:srgbClr>
            </a:solid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lgn="ctr"/>
              <a:r>
                <a:rPr lang="de-DE" sz="1400" dirty="0">
                  <a:latin typeface="Calibri" panose="020F0502020204030204" pitchFamily="34" charset="0"/>
                  <a:cs typeface="Calibri" panose="020F0502020204030204" pitchFamily="34" charset="0"/>
                </a:rPr>
                <a:t>Mathematik</a:t>
              </a:r>
              <a:endParaRPr sz="1400" dirty="0">
                <a:latin typeface="Calibri" panose="020F0502020204030204" pitchFamily="34" charset="0"/>
                <a:cs typeface="Calibri" panose="020F0502020204030204" pitchFamily="34" charset="0"/>
              </a:endParaRPr>
            </a:p>
          </p:txBody>
        </p:sp>
        <p:sp>
          <p:nvSpPr>
            <p:cNvPr id="8" name="Rechteck"/>
            <p:cNvSpPr/>
            <p:nvPr/>
          </p:nvSpPr>
          <p:spPr>
            <a:xfrm>
              <a:off x="1213645" y="0"/>
              <a:ext cx="1203699" cy="489374"/>
            </a:xfrm>
            <a:prstGeom prst="rect">
              <a:avLst/>
            </a:prstGeom>
            <a:solidFill>
              <a:srgbClr val="237E92">
                <a:alpha val="45000"/>
              </a:srgbClr>
            </a:solid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lgn="ctr"/>
              <a:r>
                <a:rPr lang="de-DE" sz="1400" dirty="0">
                  <a:latin typeface="Calibri" panose="020F0502020204030204" pitchFamily="34" charset="0"/>
                  <a:cs typeface="Calibri" panose="020F0502020204030204" pitchFamily="34" charset="0"/>
                </a:rPr>
                <a:t>Umwelt</a:t>
              </a:r>
              <a:endParaRPr sz="1400" dirty="0">
                <a:latin typeface="Calibri" panose="020F0502020204030204" pitchFamily="34" charset="0"/>
                <a:cs typeface="Calibri" panose="020F0502020204030204" pitchFamily="34" charset="0"/>
              </a:endParaRPr>
            </a:p>
          </p:txBody>
        </p:sp>
        <p:sp>
          <p:nvSpPr>
            <p:cNvPr id="9" name="Rechteck"/>
            <p:cNvSpPr/>
            <p:nvPr/>
          </p:nvSpPr>
          <p:spPr>
            <a:xfrm>
              <a:off x="2420766" y="1152983"/>
              <a:ext cx="1203699" cy="489375"/>
            </a:xfrm>
            <a:prstGeom prst="rect">
              <a:avLst/>
            </a:prstGeom>
            <a:solidFill>
              <a:srgbClr val="237E92">
                <a:alpha val="45000"/>
              </a:srgbClr>
            </a:solid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lgn="ctr"/>
              <a:r>
                <a:rPr lang="de-DE" sz="1400" dirty="0">
                  <a:latin typeface="Calibri" panose="020F0502020204030204" pitchFamily="34" charset="0"/>
                  <a:cs typeface="Calibri" panose="020F0502020204030204" pitchFamily="34" charset="0"/>
                </a:rPr>
                <a:t>Kind</a:t>
              </a:r>
              <a:endParaRPr sz="1400" dirty="0">
                <a:latin typeface="Calibri" panose="020F0502020204030204" pitchFamily="34" charset="0"/>
                <a:cs typeface="Calibri" panose="020F0502020204030204" pitchFamily="34" charset="0"/>
              </a:endParaRPr>
            </a:p>
          </p:txBody>
        </p:sp>
        <p:sp>
          <p:nvSpPr>
            <p:cNvPr id="10" name="Doppelpfeil"/>
            <p:cNvSpPr/>
            <p:nvPr/>
          </p:nvSpPr>
          <p:spPr>
            <a:xfrm rot="3389132">
              <a:off x="2326213" y="650905"/>
              <a:ext cx="849601" cy="222376"/>
            </a:xfrm>
            <a:prstGeom prst="leftRightArrow">
              <a:avLst>
                <a:gd name="adj1" fmla="val 43741"/>
                <a:gd name="adj2" fmla="val 71870"/>
              </a:avLst>
            </a:prstGeom>
            <a:blipFill rotWithShape="1">
              <a:blip r:embed="rId3"/>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endParaRPr/>
            </a:p>
          </p:txBody>
        </p:sp>
        <p:sp>
          <p:nvSpPr>
            <p:cNvPr id="11" name="Doppelpfeil"/>
            <p:cNvSpPr/>
            <p:nvPr/>
          </p:nvSpPr>
          <p:spPr>
            <a:xfrm rot="7224173">
              <a:off x="464187" y="638522"/>
              <a:ext cx="849601" cy="222376"/>
            </a:xfrm>
            <a:prstGeom prst="leftRightArrow">
              <a:avLst>
                <a:gd name="adj1" fmla="val 43741"/>
                <a:gd name="adj2" fmla="val 71870"/>
              </a:avLst>
            </a:prstGeom>
            <a:blipFill rotWithShape="1">
              <a:blip r:embed="rId3"/>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endParaRPr/>
            </a:p>
          </p:txBody>
        </p:sp>
        <p:sp>
          <p:nvSpPr>
            <p:cNvPr id="12" name="Doppelpfeil"/>
            <p:cNvSpPr/>
            <p:nvPr/>
          </p:nvSpPr>
          <p:spPr>
            <a:xfrm>
              <a:off x="1387431" y="1286483"/>
              <a:ext cx="849602" cy="222376"/>
            </a:xfrm>
            <a:prstGeom prst="leftRightArrow">
              <a:avLst>
                <a:gd name="adj1" fmla="val 43741"/>
                <a:gd name="adj2" fmla="val 71870"/>
              </a:avLst>
            </a:prstGeom>
            <a:blipFill rotWithShape="1">
              <a:blip r:embed="rId3"/>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endParaRPr/>
            </a:p>
          </p:txBody>
        </p:sp>
      </p:grpSp>
      <p:sp>
        <p:nvSpPr>
          <p:cNvPr id="13" name="Franke/Ruwisch 2010; Krauthausen/Scherer 2007"/>
          <p:cNvSpPr txBox="1"/>
          <p:nvPr/>
        </p:nvSpPr>
        <p:spPr>
          <a:xfrm>
            <a:off x="4665570" y="5576492"/>
            <a:ext cx="4370925" cy="29238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dirty="0">
                <a:solidFill>
                  <a:srgbClr val="327A86"/>
                </a:solidFill>
                <a:latin typeface="Calibri" charset="0"/>
                <a:ea typeface="Calibri" charset="0"/>
                <a:cs typeface="Calibri" charset="0"/>
              </a:rPr>
              <a:t>Franke</a:t>
            </a:r>
            <a:r>
              <a:rPr lang="de-DE" dirty="0">
                <a:solidFill>
                  <a:srgbClr val="327A86"/>
                </a:solidFill>
                <a:latin typeface="Calibri" charset="0"/>
                <a:ea typeface="Calibri" charset="0"/>
                <a:cs typeface="Calibri" charset="0"/>
              </a:rPr>
              <a:t> &amp; </a:t>
            </a:r>
            <a:r>
              <a:rPr dirty="0" err="1">
                <a:solidFill>
                  <a:srgbClr val="327A86"/>
                </a:solidFill>
                <a:latin typeface="Calibri" charset="0"/>
                <a:ea typeface="Calibri" charset="0"/>
                <a:cs typeface="Calibri" charset="0"/>
              </a:rPr>
              <a:t>Ruwisch</a:t>
            </a:r>
            <a:r>
              <a:rPr dirty="0">
                <a:solidFill>
                  <a:srgbClr val="327A86"/>
                </a:solidFill>
                <a:latin typeface="Calibri" charset="0"/>
                <a:ea typeface="Calibri" charset="0"/>
                <a:cs typeface="Calibri" charset="0"/>
              </a:rPr>
              <a:t> 2010</a:t>
            </a:r>
            <a:r>
              <a:rPr lang="de-DE" dirty="0">
                <a:solidFill>
                  <a:srgbClr val="327A86"/>
                </a:solidFill>
                <a:latin typeface="Calibri" charset="0"/>
                <a:ea typeface="Calibri" charset="0"/>
                <a:cs typeface="Calibri" charset="0"/>
              </a:rPr>
              <a:t>;</a:t>
            </a:r>
            <a:r>
              <a:rPr dirty="0">
                <a:solidFill>
                  <a:srgbClr val="327A86"/>
                </a:solidFill>
                <a:latin typeface="Calibri" charset="0"/>
                <a:ea typeface="Calibri" charset="0"/>
                <a:cs typeface="Calibri" charset="0"/>
              </a:rPr>
              <a:t> </a:t>
            </a:r>
            <a:r>
              <a:rPr dirty="0" err="1">
                <a:solidFill>
                  <a:srgbClr val="327A86"/>
                </a:solidFill>
                <a:latin typeface="Calibri" charset="0"/>
                <a:ea typeface="Calibri" charset="0"/>
                <a:cs typeface="Calibri" charset="0"/>
              </a:rPr>
              <a:t>Krauthausen</a:t>
            </a:r>
            <a:r>
              <a:rPr lang="de-DE" dirty="0">
                <a:solidFill>
                  <a:srgbClr val="327A86"/>
                </a:solidFill>
                <a:latin typeface="Calibri" charset="0"/>
                <a:ea typeface="Calibri" charset="0"/>
                <a:cs typeface="Calibri" charset="0"/>
              </a:rPr>
              <a:t> &amp; </a:t>
            </a:r>
            <a:r>
              <a:rPr dirty="0">
                <a:solidFill>
                  <a:srgbClr val="327A86"/>
                </a:solidFill>
                <a:latin typeface="Calibri" charset="0"/>
                <a:ea typeface="Calibri" charset="0"/>
                <a:cs typeface="Calibri" charset="0"/>
              </a:rPr>
              <a:t>Scherer 2007</a:t>
            </a:r>
            <a:r>
              <a:rPr lang="de-DE" dirty="0">
                <a:solidFill>
                  <a:srgbClr val="327A86"/>
                </a:solidFill>
                <a:latin typeface="Calibri" charset="0"/>
                <a:ea typeface="Calibri" charset="0"/>
                <a:cs typeface="Calibri" charset="0"/>
              </a:rPr>
              <a:t>)</a:t>
            </a:r>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151910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dirty="0"/>
              <a:t>Rechnen in Kontexten als </a:t>
            </a:r>
            <a:r>
              <a:rPr lang="de-DE" b="1" dirty="0">
                <a:solidFill>
                  <a:srgbClr val="208291"/>
                </a:solidFill>
              </a:rPr>
              <a:t>Erleichterung des Lernprozesses</a:t>
            </a:r>
            <a:r>
              <a:rPr lang="de-DE" dirty="0"/>
              <a:t>:</a:t>
            </a:r>
          </a:p>
          <a:p>
            <a:endParaRPr lang="de-DE" dirty="0"/>
          </a:p>
          <a:p>
            <a:r>
              <a:rPr lang="de-DE" dirty="0"/>
              <a:t>Aufgreifen lebensweltlicher Erfahrungen</a:t>
            </a:r>
          </a:p>
          <a:p>
            <a:r>
              <a:rPr lang="de-DE" dirty="0"/>
              <a:t>Ausgangspunkt für die Erarbeitung mathematischer Inhalte</a:t>
            </a:r>
          </a:p>
          <a:p>
            <a:r>
              <a:rPr lang="de-DE" dirty="0"/>
              <a:t>Nutzen der Mathematik wird deutlich</a:t>
            </a:r>
          </a:p>
          <a:p>
            <a:endParaRPr lang="de-DE" dirty="0"/>
          </a:p>
        </p:txBody>
      </p:sp>
      <p:sp>
        <p:nvSpPr>
          <p:cNvPr id="3" name="Titel 2"/>
          <p:cNvSpPr>
            <a:spLocks noGrp="1"/>
          </p:cNvSpPr>
          <p:nvPr>
            <p:ph type="title"/>
          </p:nvPr>
        </p:nvSpPr>
        <p:spPr/>
        <p:txBody>
          <a:bodyPr/>
          <a:lstStyle/>
          <a:p>
            <a:r>
              <a:rPr lang="de-DE"/>
              <a:t>Merkmale des Sachrechnens </a:t>
            </a:r>
          </a:p>
        </p:txBody>
      </p:sp>
      <p:sp>
        <p:nvSpPr>
          <p:cNvPr id="4" name="Scherer/ Moser Opitz 2010"/>
          <p:cNvSpPr txBox="1"/>
          <p:nvPr/>
        </p:nvSpPr>
        <p:spPr>
          <a:xfrm>
            <a:off x="6300192" y="5576492"/>
            <a:ext cx="2515601" cy="29238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dirty="0">
                <a:solidFill>
                  <a:srgbClr val="327A86"/>
                </a:solidFill>
                <a:latin typeface="Calibri" charset="0"/>
                <a:ea typeface="Calibri" charset="0"/>
                <a:cs typeface="Calibri" charset="0"/>
              </a:rPr>
              <a:t>Scherer</a:t>
            </a:r>
            <a:r>
              <a:rPr lang="de-DE" dirty="0">
                <a:solidFill>
                  <a:srgbClr val="327A86"/>
                </a:solidFill>
                <a:latin typeface="Calibri" charset="0"/>
                <a:ea typeface="Calibri" charset="0"/>
                <a:cs typeface="Calibri" charset="0"/>
              </a:rPr>
              <a:t> &amp; </a:t>
            </a:r>
            <a:r>
              <a:rPr dirty="0">
                <a:solidFill>
                  <a:srgbClr val="327A86"/>
                </a:solidFill>
                <a:latin typeface="Calibri" charset="0"/>
                <a:ea typeface="Calibri" charset="0"/>
                <a:cs typeface="Calibri" charset="0"/>
              </a:rPr>
              <a:t>Moser Opitz 2010</a:t>
            </a:r>
            <a:r>
              <a:rPr lang="de-DE" dirty="0">
                <a:solidFill>
                  <a:srgbClr val="327A86"/>
                </a:solidFill>
                <a:latin typeface="Calibri" charset="0"/>
                <a:ea typeface="Calibri" charset="0"/>
                <a:cs typeface="Calibri" charset="0"/>
              </a:rPr>
              <a:t>)</a:t>
            </a:r>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2058042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dirty="0"/>
              <a:t>Rechnen in Kontexten als </a:t>
            </a:r>
            <a:r>
              <a:rPr lang="de-DE" b="1" dirty="0">
                <a:solidFill>
                  <a:srgbClr val="208291"/>
                </a:solidFill>
              </a:rPr>
              <a:t>Erschwerung des Lernprozesses</a:t>
            </a:r>
            <a:r>
              <a:rPr lang="de-DE" dirty="0"/>
              <a:t>:</a:t>
            </a:r>
          </a:p>
          <a:p>
            <a:pPr marL="0" indent="0">
              <a:buNone/>
            </a:pPr>
            <a:endParaRPr lang="de-DE" dirty="0"/>
          </a:p>
          <a:p>
            <a:r>
              <a:rPr lang="de-DE" dirty="0"/>
              <a:t>Auseinandersetzung mit weniger bekanntem oder unbekanntem Kontext</a:t>
            </a:r>
          </a:p>
          <a:p>
            <a:r>
              <a:rPr lang="de-DE" dirty="0"/>
              <a:t>Schwierigkeiten beim Übersetzen der Sachsituation in die Mathematik</a:t>
            </a:r>
          </a:p>
          <a:p>
            <a:r>
              <a:rPr lang="de-DE" dirty="0"/>
              <a:t>Schwierigkeiten beim Übersetzen der mathematischen Lösung in die Sachsituation</a:t>
            </a:r>
          </a:p>
          <a:p>
            <a:endParaRPr lang="de-DE" dirty="0"/>
          </a:p>
        </p:txBody>
      </p:sp>
      <p:sp>
        <p:nvSpPr>
          <p:cNvPr id="3" name="Titel 2"/>
          <p:cNvSpPr>
            <a:spLocks noGrp="1"/>
          </p:cNvSpPr>
          <p:nvPr>
            <p:ph type="title"/>
          </p:nvPr>
        </p:nvSpPr>
        <p:spPr/>
        <p:txBody>
          <a:bodyPr/>
          <a:lstStyle/>
          <a:p>
            <a:r>
              <a:rPr lang="de-DE"/>
              <a:t>Merkmale des Sachrechnens </a:t>
            </a:r>
          </a:p>
        </p:txBody>
      </p:sp>
      <p:sp>
        <p:nvSpPr>
          <p:cNvPr id="4" name="Scherer/ Moser Opitz 2010"/>
          <p:cNvSpPr txBox="1"/>
          <p:nvPr/>
        </p:nvSpPr>
        <p:spPr>
          <a:xfrm>
            <a:off x="6300192" y="5576492"/>
            <a:ext cx="2515601" cy="29238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dirty="0">
                <a:solidFill>
                  <a:srgbClr val="327A86"/>
                </a:solidFill>
                <a:latin typeface="Calibri" charset="0"/>
                <a:ea typeface="Calibri" charset="0"/>
                <a:cs typeface="Calibri" charset="0"/>
              </a:rPr>
              <a:t>Scherer</a:t>
            </a:r>
            <a:r>
              <a:rPr lang="de-DE" dirty="0">
                <a:solidFill>
                  <a:srgbClr val="327A86"/>
                </a:solidFill>
                <a:latin typeface="Calibri" charset="0"/>
                <a:ea typeface="Calibri" charset="0"/>
                <a:cs typeface="Calibri" charset="0"/>
              </a:rPr>
              <a:t> &amp; </a:t>
            </a:r>
            <a:r>
              <a:rPr dirty="0">
                <a:solidFill>
                  <a:srgbClr val="327A86"/>
                </a:solidFill>
                <a:latin typeface="Calibri" charset="0"/>
                <a:ea typeface="Calibri" charset="0"/>
                <a:cs typeface="Calibri" charset="0"/>
              </a:rPr>
              <a:t>Moser Opitz 2010</a:t>
            </a:r>
            <a:r>
              <a:rPr lang="de-DE" dirty="0">
                <a:solidFill>
                  <a:srgbClr val="327A86"/>
                </a:solidFill>
                <a:latin typeface="Calibri" charset="0"/>
                <a:ea typeface="Calibri" charset="0"/>
                <a:cs typeface="Calibri" charset="0"/>
              </a:rPr>
              <a:t>)</a:t>
            </a:r>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56658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Inhaltsplatzhalter 4"/>
          <p:cNvSpPr>
            <a:spLocks noGrp="1"/>
          </p:cNvSpPr>
          <p:nvPr>
            <p:ph idx="17"/>
          </p:nvPr>
        </p:nvSpPr>
        <p:spPr>
          <a:prstGeom prst="rect">
            <a:avLst/>
          </a:prstGeom>
        </p:spPr>
        <p:txBody>
          <a:bodyPr/>
          <a:lstStyle/>
          <a:p>
            <a:r>
              <a:rPr lang="de-DE" b="1" dirty="0">
                <a:solidFill>
                  <a:schemeClr val="accent2"/>
                </a:solidFill>
              </a:rPr>
              <a:t>Diese Folie gehört mit zum Material und darf nicht entfernt werden.</a:t>
            </a:r>
          </a:p>
        </p:txBody>
      </p:sp>
      <p:sp>
        <p:nvSpPr>
          <p:cNvPr id="5" name="Titel 4"/>
          <p:cNvSpPr>
            <a:spLocks noGrp="1"/>
          </p:cNvSpPr>
          <p:nvPr>
            <p:ph type="title"/>
          </p:nvPr>
        </p:nvSpPr>
        <p:spPr/>
        <p:txBody>
          <a:bodyPr>
            <a:normAutofit/>
          </a:bodyPr>
          <a:lstStyle/>
          <a:p>
            <a:r>
              <a:rPr lang="de-DE" dirty="0"/>
              <a:t>Hinweise zu den Lizenzbedingungen</a:t>
            </a:r>
          </a:p>
        </p:txBody>
      </p:sp>
      <p:sp>
        <p:nvSpPr>
          <p:cNvPr id="13" name="Inhaltsplatzhalter 2"/>
          <p:cNvSpPr>
            <a:spLocks noGrp="1"/>
          </p:cNvSpPr>
          <p:nvPr>
            <p:ph idx="1"/>
          </p:nvPr>
        </p:nvSpPr>
        <p:spPr/>
        <p:txBody>
          <a:bodyPr>
            <a:normAutofit/>
          </a:bodyPr>
          <a:lstStyle/>
          <a:p>
            <a:pPr marL="0" indent="0" algn="just">
              <a:buNone/>
            </a:pPr>
            <a:r>
              <a:rPr lang="de-DE" dirty="0"/>
              <a:t>Dieses Material wurde von Leonie Ratte &amp; Petra Scherer für das Deutsche Zentrum für Lehrerbildung Mathematik (DZLM) konzipiert und kann, soweit nicht anderweitig gekennzeichnet, unter der </a:t>
            </a:r>
            <a:r>
              <a:rPr lang="de-DE" dirty="0">
                <a:solidFill>
                  <a:schemeClr val="accent1"/>
                </a:solidFill>
              </a:rPr>
              <a:t>Creative </a:t>
            </a:r>
            <a:r>
              <a:rPr lang="de-DE" dirty="0" err="1">
                <a:solidFill>
                  <a:schemeClr val="accent1"/>
                </a:solidFill>
              </a:rPr>
              <a:t>Commons</a:t>
            </a:r>
            <a:r>
              <a:rPr lang="de-DE" dirty="0">
                <a:solidFill>
                  <a:schemeClr val="accent1"/>
                </a:solidFill>
              </a:rPr>
              <a:t> Namensnennung – Weitergabe unter gleichen Bedingungen 4.0 Internationale Lizenz </a:t>
            </a:r>
            <a:r>
              <a:rPr lang="de-DE" dirty="0"/>
              <a:t>weiterverwendet werden.</a:t>
            </a:r>
          </a:p>
          <a:p>
            <a:pPr marL="0" indent="0" algn="just">
              <a:buNone/>
            </a:pPr>
            <a:r>
              <a:rPr lang="de-DE" dirty="0"/>
              <a:t>Das bedeutet insbesondere: Alle Folien und Materialien können für Zwecke der Aus- und Fortbildung gerne genutzt werden – unter der Voraussetzung, dass immer die Quellenhinweise aufgeführt bleiben. </a:t>
            </a:r>
          </a:p>
          <a:p>
            <a:pPr marL="0" indent="0" algn="just">
              <a:buNone/>
            </a:pPr>
            <a:r>
              <a:rPr lang="de-DE" dirty="0"/>
              <a:t>Bildnachweise und Zitatquellen finden sich auf den jeweiligen Folien bzw. Zusatzmaterialien.</a:t>
            </a:r>
          </a:p>
          <a:p>
            <a:pPr marL="0" indent="0">
              <a:buNone/>
            </a:pPr>
            <a:endParaRPr lang="de-DE" dirty="0"/>
          </a:p>
          <a:p>
            <a:pPr marL="0" indent="0" algn="just">
              <a:buNone/>
            </a:pPr>
            <a:r>
              <a:rPr lang="de-DE" dirty="0"/>
              <a:t>Weitere Hinweise und Informationen zum DZLM finden Sie unter </a:t>
            </a:r>
            <a:r>
              <a:rPr lang="de-DE" dirty="0">
                <a:hlinkClick r:id="rId3"/>
              </a:rPr>
              <a:t>dzlm.de</a:t>
            </a:r>
            <a:r>
              <a:rPr lang="de-DE" dirty="0"/>
              <a:t>.</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a:p>
        </p:txBody>
      </p:sp>
      <p:pic>
        <p:nvPicPr>
          <p:cNvPr id="14" name="Bild 1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728850" y="548680"/>
            <a:ext cx="1091622" cy="393700"/>
          </a:xfrm>
          <a:prstGeom prst="rect">
            <a:avLst/>
          </a:prstGeom>
        </p:spPr>
      </p:pic>
      <p:sp>
        <p:nvSpPr>
          <p:cNvPr id="2" name="Textfeld 1"/>
          <p:cNvSpPr txBox="1"/>
          <p:nvPr/>
        </p:nvSpPr>
        <p:spPr>
          <a:xfrm>
            <a:off x="3275856" y="0"/>
            <a:ext cx="5866557" cy="307777"/>
          </a:xfrm>
          <a:prstGeom prst="rect">
            <a:avLst/>
          </a:prstGeom>
          <a:solidFill>
            <a:schemeClr val="accent3"/>
          </a:solidFill>
        </p:spPr>
        <p:txBody>
          <a:bodyPr wrap="square" rtlCol="0">
            <a:spAutoFit/>
          </a:bodyPr>
          <a:lstStyle/>
          <a:p>
            <a:endParaRPr lang="de-DE" sz="1400">
              <a:latin typeface="Calibri" panose="020F0502020204030204" pitchFamily="34" charset="0"/>
            </a:endParaRPr>
          </a:p>
        </p:txBody>
      </p:sp>
    </p:spTree>
    <p:extLst>
      <p:ext uri="{BB962C8B-B14F-4D97-AF65-F5344CB8AC3E}">
        <p14:creationId xmlns:p14="http://schemas.microsoft.com/office/powerpoint/2010/main" val="1019932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lvl="0" indent="0" fontAlgn="auto">
              <a:spcBef>
                <a:spcPts val="0"/>
              </a:spcBef>
              <a:spcAft>
                <a:spcPts val="0"/>
              </a:spcAft>
              <a:buClrTx/>
              <a:buNone/>
              <a:defRPr/>
            </a:pPr>
            <a:r>
              <a:rPr lang="de-DE" b="1" dirty="0">
                <a:solidFill>
                  <a:srgbClr val="327A86"/>
                </a:solidFill>
              </a:rPr>
              <a:t>Zwischenfazit:</a:t>
            </a:r>
          </a:p>
          <a:p>
            <a:pPr marL="0" lvl="0" indent="0" fontAlgn="auto">
              <a:spcBef>
                <a:spcPts val="0"/>
              </a:spcBef>
              <a:spcAft>
                <a:spcPts val="0"/>
              </a:spcAft>
              <a:buClrTx/>
              <a:buNone/>
              <a:defRPr/>
            </a:pPr>
            <a:endParaRPr lang="de-DE" dirty="0"/>
          </a:p>
          <a:p>
            <a:pPr marL="0" lvl="0" indent="0" fontAlgn="auto">
              <a:spcBef>
                <a:spcPts val="0"/>
              </a:spcBef>
              <a:spcAft>
                <a:spcPts val="0"/>
              </a:spcAft>
              <a:buClrTx/>
              <a:buNone/>
              <a:defRPr/>
            </a:pPr>
            <a:r>
              <a:rPr lang="de-DE" dirty="0"/>
              <a:t>Erleichterung oder Erschwerung des Lernprozesses:</a:t>
            </a:r>
          </a:p>
          <a:p>
            <a:pPr marL="0" lvl="0" indent="0" fontAlgn="auto">
              <a:spcBef>
                <a:spcPts val="0"/>
              </a:spcBef>
              <a:spcAft>
                <a:spcPts val="0"/>
              </a:spcAft>
              <a:buClrTx/>
              <a:buNone/>
              <a:defRPr/>
            </a:pPr>
            <a:endParaRPr lang="de-DE" dirty="0"/>
          </a:p>
          <a:p>
            <a:r>
              <a:rPr lang="de-DE" dirty="0"/>
              <a:t>Beziehung zwischen Mathematik und Umwelt kann helfen arithmetische Muster und Strukturen besser zu verstehen </a:t>
            </a:r>
          </a:p>
          <a:p>
            <a:r>
              <a:rPr lang="de-DE" dirty="0"/>
              <a:t>Beziehung zwischen Mathematik und Umwelt stellt keine einfache Gleichheit dar</a:t>
            </a:r>
          </a:p>
          <a:p>
            <a:r>
              <a:rPr lang="de-DE" dirty="0"/>
              <a:t>Beziehung zwischen Mathematik und Umwelt muss aktiv vom Kind konstruiert werden</a:t>
            </a:r>
          </a:p>
          <a:p>
            <a:pPr marL="0" indent="0">
              <a:buNone/>
            </a:pPr>
            <a:endParaRPr lang="de-DE" dirty="0"/>
          </a:p>
        </p:txBody>
      </p:sp>
      <p:sp>
        <p:nvSpPr>
          <p:cNvPr id="3" name="Titel 2"/>
          <p:cNvSpPr>
            <a:spLocks noGrp="1"/>
          </p:cNvSpPr>
          <p:nvPr>
            <p:ph type="title"/>
          </p:nvPr>
        </p:nvSpPr>
        <p:spPr/>
        <p:txBody>
          <a:bodyPr/>
          <a:lstStyle/>
          <a:p>
            <a:r>
              <a:rPr lang="de-DE" dirty="0"/>
              <a:t>Merkmale des Sachrechnens </a:t>
            </a:r>
          </a:p>
        </p:txBody>
      </p:sp>
    </p:spTree>
    <p:extLst>
      <p:ext uri="{BB962C8B-B14F-4D97-AF65-F5344CB8AC3E}">
        <p14:creationId xmlns:p14="http://schemas.microsoft.com/office/powerpoint/2010/main" val="194335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12" name="Rechteck 11"/>
          <p:cNvSpPr/>
          <p:nvPr/>
        </p:nvSpPr>
        <p:spPr bwMode="auto">
          <a:xfrm>
            <a:off x="-180528" y="2564904"/>
            <a:ext cx="7344816"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1</a:t>
            </a:r>
          </a:p>
        </p:txBody>
      </p:sp>
      <p:sp>
        <p:nvSpPr>
          <p:cNvPr id="9" name="Inhaltsplatzhalter 8"/>
          <p:cNvSpPr>
            <a:spLocks noGrp="1"/>
          </p:cNvSpPr>
          <p:nvPr>
            <p:ph idx="1"/>
          </p:nvPr>
        </p:nvSpPr>
        <p:spPr>
          <a:xfrm>
            <a:off x="395536" y="1340768"/>
            <a:ext cx="8424936" cy="3096344"/>
          </a:xfrm>
        </p:spPr>
        <p:txBody>
          <a:bodyPr/>
          <a:lstStyle/>
          <a:p>
            <a:pPr marL="514350" indent="-514350">
              <a:buClr>
                <a:srgbClr val="327A86"/>
              </a:buClr>
              <a:buAutoNum type="arabicPeriod"/>
            </a:pPr>
            <a:r>
              <a:rPr lang="de-DE" dirty="0"/>
              <a:t>Begrüßung und Einstieg</a:t>
            </a:r>
          </a:p>
          <a:p>
            <a:pPr marL="514350" indent="-514350">
              <a:buClr>
                <a:srgbClr val="327A86"/>
              </a:buClr>
              <a:buAutoNum type="arabicPeriod"/>
            </a:pPr>
            <a:r>
              <a:rPr lang="de-DE" dirty="0"/>
              <a:t>Merkmale des Sachrechnens</a:t>
            </a:r>
          </a:p>
          <a:p>
            <a:pPr marL="514350" indent="-514350">
              <a:buClr>
                <a:srgbClr val="327A86"/>
              </a:buClr>
              <a:buAutoNum type="arabicPeriod"/>
            </a:pPr>
            <a:r>
              <a:rPr lang="de-DE" dirty="0">
                <a:solidFill>
                  <a:schemeClr val="accent1"/>
                </a:solidFill>
              </a:rPr>
              <a:t>Funktionen des Sachrechnens</a:t>
            </a:r>
          </a:p>
          <a:p>
            <a:pPr marL="514350" indent="-514350">
              <a:buClr>
                <a:srgbClr val="327A86"/>
              </a:buClr>
              <a:buAutoNum type="arabicPeriod"/>
            </a:pPr>
            <a:r>
              <a:rPr lang="de-DE" dirty="0"/>
              <a:t>Typen von Sachaufgaben </a:t>
            </a:r>
          </a:p>
          <a:p>
            <a:pPr marL="514350" indent="-514350">
              <a:buClr>
                <a:srgbClr val="327A86"/>
              </a:buClr>
              <a:buAutoNum type="arabicPeriod"/>
            </a:pPr>
            <a:r>
              <a:rPr lang="de-DE" dirty="0"/>
              <a:t>Anforderungen beim Lösen von Sachaufgaben</a:t>
            </a:r>
          </a:p>
          <a:p>
            <a:pPr marL="514350" indent="-514350">
              <a:buClr>
                <a:srgbClr val="327A86"/>
              </a:buClr>
              <a:buFont typeface="Arial" panose="020B0604020202020204" pitchFamily="34" charset="0"/>
              <a:buAutoNum type="arabicPeriod"/>
            </a:pPr>
            <a:r>
              <a:rPr lang="de-DE" dirty="0"/>
              <a:t>Distanzaufgabe</a:t>
            </a:r>
          </a:p>
          <a:p>
            <a:pPr marL="514350" indent="-514350">
              <a:buClr>
                <a:srgbClr val="327A86"/>
              </a:buClr>
              <a:buAutoNum type="arabicPeriod"/>
            </a:pPr>
            <a:endParaRPr lang="de-DE" dirty="0"/>
          </a:p>
          <a:p>
            <a:pPr marL="514350" indent="-514350">
              <a:buClr>
                <a:srgbClr val="327A86"/>
              </a:buClr>
              <a:buAutoNum type="arabicPeriod"/>
            </a:pPr>
            <a:endParaRPr lang="de-DE" dirty="0"/>
          </a:p>
        </p:txBody>
      </p:sp>
    </p:spTree>
    <p:extLst>
      <p:ext uri="{BB962C8B-B14F-4D97-AF65-F5344CB8AC3E}">
        <p14:creationId xmlns:p14="http://schemas.microsoft.com/office/powerpoint/2010/main" val="3013686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a:p>
            <a:r>
              <a:rPr lang="de-DE" dirty="0"/>
              <a:t>Sachrechnen als </a:t>
            </a:r>
            <a:r>
              <a:rPr lang="de-DE" b="1" dirty="0">
                <a:solidFill>
                  <a:srgbClr val="327A86"/>
                </a:solidFill>
              </a:rPr>
              <a:t>Lernstoff</a:t>
            </a:r>
          </a:p>
          <a:p>
            <a:endParaRPr lang="de-DE" dirty="0"/>
          </a:p>
          <a:p>
            <a:r>
              <a:rPr lang="de-DE" dirty="0"/>
              <a:t>Sachrechnen als </a:t>
            </a:r>
            <a:r>
              <a:rPr lang="de-DE" b="1" dirty="0">
                <a:solidFill>
                  <a:srgbClr val="327A86"/>
                </a:solidFill>
              </a:rPr>
              <a:t>Lernprinzip</a:t>
            </a:r>
            <a:r>
              <a:rPr lang="de-DE" dirty="0"/>
              <a:t> </a:t>
            </a:r>
          </a:p>
          <a:p>
            <a:endParaRPr lang="de-DE" dirty="0"/>
          </a:p>
          <a:p>
            <a:r>
              <a:rPr lang="de-DE" dirty="0"/>
              <a:t>Sachrechnen als </a:t>
            </a:r>
            <a:r>
              <a:rPr lang="de-DE" b="1" dirty="0">
                <a:solidFill>
                  <a:srgbClr val="327A86"/>
                </a:solidFill>
              </a:rPr>
              <a:t>Lernziel</a:t>
            </a:r>
          </a:p>
          <a:p>
            <a:endParaRPr lang="de-DE" dirty="0"/>
          </a:p>
        </p:txBody>
      </p:sp>
      <p:sp>
        <p:nvSpPr>
          <p:cNvPr id="3" name="Titel 2"/>
          <p:cNvSpPr>
            <a:spLocks noGrp="1"/>
          </p:cNvSpPr>
          <p:nvPr>
            <p:ph type="title"/>
          </p:nvPr>
        </p:nvSpPr>
        <p:spPr/>
        <p:txBody>
          <a:bodyPr/>
          <a:lstStyle/>
          <a:p>
            <a:r>
              <a:rPr lang="de-DE" dirty="0"/>
              <a:t>Funktionen des Sachrechnens </a:t>
            </a:r>
          </a:p>
        </p:txBody>
      </p:sp>
    </p:spTree>
    <p:extLst>
      <p:ext uri="{BB962C8B-B14F-4D97-AF65-F5344CB8AC3E}">
        <p14:creationId xmlns:p14="http://schemas.microsoft.com/office/powerpoint/2010/main" val="1253335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dirty="0"/>
              <a:t>Sachrechnen als </a:t>
            </a:r>
            <a:r>
              <a:rPr lang="de-DE" b="1" dirty="0">
                <a:solidFill>
                  <a:srgbClr val="327A86"/>
                </a:solidFill>
              </a:rPr>
              <a:t>Lernstoff</a:t>
            </a:r>
            <a:r>
              <a:rPr lang="de-DE" dirty="0"/>
              <a:t>: Umgang mit Größen</a:t>
            </a:r>
          </a:p>
          <a:p>
            <a:endParaRPr lang="de-DE" dirty="0"/>
          </a:p>
          <a:p>
            <a:r>
              <a:rPr lang="de-DE" dirty="0"/>
              <a:t>Methoden zum Gewinnen von Daten (Zählen, Messen, Schätzen)</a:t>
            </a:r>
          </a:p>
          <a:p>
            <a:r>
              <a:rPr lang="de-DE" dirty="0"/>
              <a:t>Kenntnisse der Maßsysteme und Verankern von Stützpunktwissen</a:t>
            </a:r>
          </a:p>
          <a:p>
            <a:r>
              <a:rPr lang="de-DE" dirty="0"/>
              <a:t>Darstellen von Daten </a:t>
            </a:r>
          </a:p>
          <a:p>
            <a:r>
              <a:rPr lang="de-DE" dirty="0"/>
              <a:t>Formen der Verarbeitung von Daten</a:t>
            </a:r>
          </a:p>
          <a:p>
            <a:endParaRPr lang="de-DE" dirty="0"/>
          </a:p>
        </p:txBody>
      </p:sp>
      <p:sp>
        <p:nvSpPr>
          <p:cNvPr id="3" name="Titel 2"/>
          <p:cNvSpPr>
            <a:spLocks noGrp="1"/>
          </p:cNvSpPr>
          <p:nvPr>
            <p:ph type="title"/>
          </p:nvPr>
        </p:nvSpPr>
        <p:spPr/>
        <p:txBody>
          <a:bodyPr/>
          <a:lstStyle/>
          <a:p>
            <a:r>
              <a:rPr lang="de-DE"/>
              <a:t>Funktionen des Sachrechnens </a:t>
            </a:r>
          </a:p>
        </p:txBody>
      </p:sp>
      <p:sp>
        <p:nvSpPr>
          <p:cNvPr id="4" name="Winter 2003; Franke/Ruwisch 2010"/>
          <p:cNvSpPr txBox="1"/>
          <p:nvPr/>
        </p:nvSpPr>
        <p:spPr>
          <a:xfrm>
            <a:off x="5868144" y="5589240"/>
            <a:ext cx="3168352" cy="29238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dirty="0">
                <a:solidFill>
                  <a:srgbClr val="327A86"/>
                </a:solidFill>
                <a:latin typeface="Calibri" charset="0"/>
                <a:ea typeface="Calibri" charset="0"/>
                <a:cs typeface="Calibri" charset="0"/>
              </a:rPr>
              <a:t>Winter 2003; Franke</a:t>
            </a:r>
            <a:r>
              <a:rPr lang="de-DE" dirty="0">
                <a:solidFill>
                  <a:srgbClr val="327A86"/>
                </a:solidFill>
                <a:latin typeface="Calibri" charset="0"/>
                <a:ea typeface="Calibri" charset="0"/>
                <a:cs typeface="Calibri" charset="0"/>
              </a:rPr>
              <a:t> &amp; </a:t>
            </a:r>
            <a:r>
              <a:rPr dirty="0" err="1">
                <a:solidFill>
                  <a:srgbClr val="327A86"/>
                </a:solidFill>
                <a:latin typeface="Calibri" charset="0"/>
                <a:ea typeface="Calibri" charset="0"/>
                <a:cs typeface="Calibri" charset="0"/>
              </a:rPr>
              <a:t>Ruwisch</a:t>
            </a:r>
            <a:r>
              <a:rPr dirty="0">
                <a:solidFill>
                  <a:srgbClr val="327A86"/>
                </a:solidFill>
                <a:latin typeface="Calibri" charset="0"/>
                <a:ea typeface="Calibri" charset="0"/>
                <a:cs typeface="Calibri" charset="0"/>
              </a:rPr>
              <a:t> 2010</a:t>
            </a:r>
            <a:r>
              <a:rPr lang="de-DE" dirty="0">
                <a:solidFill>
                  <a:srgbClr val="327A86"/>
                </a:solidFill>
                <a:latin typeface="Calibri" charset="0"/>
                <a:ea typeface="Calibri" charset="0"/>
                <a:cs typeface="Calibri" charset="0"/>
              </a:rPr>
              <a:t>)</a:t>
            </a:r>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462695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dirty="0"/>
              <a:t>Sachrechnen als </a:t>
            </a:r>
            <a:r>
              <a:rPr lang="de-DE" b="1" dirty="0">
                <a:solidFill>
                  <a:srgbClr val="327A86"/>
                </a:solidFill>
              </a:rPr>
              <a:t>Lernstoff</a:t>
            </a:r>
            <a:r>
              <a:rPr lang="de-DE" dirty="0"/>
              <a:t>: Umgang mit Größen</a:t>
            </a:r>
          </a:p>
          <a:p>
            <a:pPr marL="0" indent="0">
              <a:buNone/>
            </a:pPr>
            <a:endParaRPr lang="de-DE" dirty="0"/>
          </a:p>
          <a:p>
            <a:endParaRPr lang="de-DE" dirty="0"/>
          </a:p>
        </p:txBody>
      </p:sp>
      <p:sp>
        <p:nvSpPr>
          <p:cNvPr id="3" name="Titel 2"/>
          <p:cNvSpPr>
            <a:spLocks noGrp="1"/>
          </p:cNvSpPr>
          <p:nvPr>
            <p:ph type="title"/>
          </p:nvPr>
        </p:nvSpPr>
        <p:spPr/>
        <p:txBody>
          <a:bodyPr/>
          <a:lstStyle/>
          <a:p>
            <a:r>
              <a:rPr lang="de-DE" dirty="0"/>
              <a:t>Funktionen des Sachrechnens </a:t>
            </a:r>
          </a:p>
        </p:txBody>
      </p:sp>
      <p:pic>
        <p:nvPicPr>
          <p:cNvPr id="9" name="Grafik 8">
            <a:extLst>
              <a:ext uri="{FF2B5EF4-FFF2-40B4-BE49-F238E27FC236}">
                <a16:creationId xmlns:a16="http://schemas.microsoft.com/office/drawing/2014/main" id="{71A219B4-2865-7944-85AD-A57F6094C7D4}"/>
              </a:ext>
            </a:extLst>
          </p:cNvPr>
          <p:cNvPicPr>
            <a:picLocks noChangeAspect="1"/>
          </p:cNvPicPr>
          <p:nvPr/>
        </p:nvPicPr>
        <p:blipFill>
          <a:blip r:embed="rId3"/>
          <a:stretch>
            <a:fillRect/>
          </a:stretch>
        </p:blipFill>
        <p:spPr>
          <a:xfrm>
            <a:off x="4211960" y="1460166"/>
            <a:ext cx="4248472" cy="3590421"/>
          </a:xfrm>
          <a:prstGeom prst="rect">
            <a:avLst/>
          </a:prstGeom>
        </p:spPr>
      </p:pic>
      <p:sp>
        <p:nvSpPr>
          <p:cNvPr id="10" name="Textfeld 9">
            <a:extLst>
              <a:ext uri="{FF2B5EF4-FFF2-40B4-BE49-F238E27FC236}">
                <a16:creationId xmlns:a16="http://schemas.microsoft.com/office/drawing/2014/main" id="{20525E6F-21AC-8745-B302-B9986F4D7E54}"/>
              </a:ext>
            </a:extLst>
          </p:cNvPr>
          <p:cNvSpPr txBox="1"/>
          <p:nvPr/>
        </p:nvSpPr>
        <p:spPr>
          <a:xfrm>
            <a:off x="809502" y="2049175"/>
            <a:ext cx="3149326" cy="2169825"/>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50000"/>
              </a:lnSpc>
              <a:buClr>
                <a:srgbClr val="327A86"/>
              </a:buClr>
            </a:pPr>
            <a:r>
              <a:rPr lang="de-DE" sz="1800" b="1" dirty="0" smtClean="0">
                <a:solidFill>
                  <a:srgbClr val="327A86"/>
                </a:solidFill>
                <a:latin typeface="Calibri" panose="020F0502020204030204" pitchFamily="34" charset="0"/>
                <a:cs typeface="Calibri" panose="020F0502020204030204" pitchFamily="34" charset="0"/>
              </a:rPr>
              <a:t>Kinderbowle (4 Pers.)</a:t>
            </a:r>
          </a:p>
          <a:p>
            <a:pPr marL="342900" indent="-342900">
              <a:buClr>
                <a:srgbClr val="327A86"/>
              </a:buClr>
              <a:buFont typeface="Wingdings" pitchFamily="2" charset="2"/>
              <a:buChar char="§"/>
            </a:pPr>
            <a:r>
              <a:rPr lang="de-DE" sz="1800" dirty="0" smtClean="0">
                <a:latin typeface="Calibri" panose="020F0502020204030204" pitchFamily="34" charset="0"/>
                <a:cs typeface="Calibri" panose="020F0502020204030204" pitchFamily="34" charset="0"/>
              </a:rPr>
              <a:t>400</a:t>
            </a:r>
            <a:r>
              <a:rPr lang="de-DE" sz="1800" dirty="0" smtClean="0">
                <a:latin typeface="Calibri" panose="020F0502020204030204" pitchFamily="34" charset="0"/>
                <a:cs typeface="Calibri" panose="020F0502020204030204" pitchFamily="34" charset="0"/>
              </a:rPr>
              <a:t> </a:t>
            </a:r>
            <a:r>
              <a:rPr lang="de-DE" sz="1800" dirty="0" smtClean="0">
                <a:latin typeface="Calibri" panose="020F0502020204030204" pitchFamily="34" charset="0"/>
                <a:cs typeface="Calibri" panose="020F0502020204030204" pitchFamily="34" charset="0"/>
              </a:rPr>
              <a:t>ml </a:t>
            </a:r>
            <a:r>
              <a:rPr lang="de-DE" sz="1800" dirty="0" smtClean="0">
                <a:latin typeface="Calibri" panose="020F0502020204030204" pitchFamily="34" charset="0"/>
                <a:cs typeface="Calibri" panose="020F0502020204030204" pitchFamily="34" charset="0"/>
              </a:rPr>
              <a:t>Orangensaft</a:t>
            </a:r>
            <a:endParaRPr lang="de-DE" sz="1800" dirty="0">
              <a:latin typeface="Calibri" panose="020F0502020204030204" pitchFamily="34" charset="0"/>
              <a:cs typeface="Calibri" panose="020F0502020204030204" pitchFamily="34" charset="0"/>
            </a:endParaRPr>
          </a:p>
          <a:p>
            <a:pPr marL="342900" indent="-342900">
              <a:buClr>
                <a:srgbClr val="327A86"/>
              </a:buClr>
              <a:buFont typeface="Wingdings" pitchFamily="2" charset="2"/>
              <a:buChar char="§"/>
            </a:pPr>
            <a:r>
              <a:rPr lang="de-DE" sz="1800" dirty="0">
                <a:latin typeface="Calibri" panose="020F0502020204030204" pitchFamily="34" charset="0"/>
                <a:cs typeface="Calibri" panose="020F0502020204030204" pitchFamily="34" charset="0"/>
              </a:rPr>
              <a:t>Saft von </a:t>
            </a:r>
            <a:r>
              <a:rPr lang="de-DE" sz="1800" dirty="0">
                <a:latin typeface="Calibri" panose="020F0502020204030204" pitchFamily="34" charset="0"/>
                <a:cs typeface="Calibri" panose="020F0502020204030204" pitchFamily="34" charset="0"/>
              </a:rPr>
              <a:t>1</a:t>
            </a:r>
            <a:r>
              <a:rPr lang="de-DE" sz="1800" dirty="0" smtClean="0">
                <a:latin typeface="Calibri" panose="020F0502020204030204" pitchFamily="34" charset="0"/>
                <a:cs typeface="Calibri" panose="020F0502020204030204" pitchFamily="34" charset="0"/>
              </a:rPr>
              <a:t> </a:t>
            </a:r>
            <a:r>
              <a:rPr lang="de-DE" sz="1800" dirty="0">
                <a:latin typeface="Calibri" panose="020F0502020204030204" pitchFamily="34" charset="0"/>
                <a:cs typeface="Calibri" panose="020F0502020204030204" pitchFamily="34" charset="0"/>
              </a:rPr>
              <a:t>– </a:t>
            </a:r>
            <a:r>
              <a:rPr lang="de-DE" sz="1800" dirty="0">
                <a:latin typeface="Calibri" panose="020F0502020204030204" pitchFamily="34" charset="0"/>
                <a:cs typeface="Calibri" panose="020F0502020204030204" pitchFamily="34" charset="0"/>
              </a:rPr>
              <a:t>2</a:t>
            </a:r>
            <a:r>
              <a:rPr lang="de-DE" sz="1800" dirty="0" smtClean="0">
                <a:latin typeface="Calibri" panose="020F0502020204030204" pitchFamily="34" charset="0"/>
                <a:cs typeface="Calibri" panose="020F0502020204030204" pitchFamily="34" charset="0"/>
              </a:rPr>
              <a:t> </a:t>
            </a:r>
            <a:r>
              <a:rPr lang="de-DE" sz="1800" dirty="0">
                <a:latin typeface="Calibri" panose="020F0502020204030204" pitchFamily="34" charset="0"/>
                <a:cs typeface="Calibri" panose="020F0502020204030204" pitchFamily="34" charset="0"/>
              </a:rPr>
              <a:t>Zitronen</a:t>
            </a:r>
          </a:p>
          <a:p>
            <a:pPr marL="342900" indent="-342900">
              <a:buClr>
                <a:srgbClr val="327A86"/>
              </a:buClr>
              <a:buFont typeface="Wingdings" pitchFamily="2" charset="2"/>
              <a:buChar char="§"/>
            </a:pPr>
            <a:r>
              <a:rPr lang="de-DE" sz="1800" dirty="0" smtClean="0">
                <a:latin typeface="Calibri" panose="020F0502020204030204" pitchFamily="34" charset="0"/>
                <a:cs typeface="Calibri" panose="020F0502020204030204" pitchFamily="34" charset="0"/>
              </a:rPr>
              <a:t>600</a:t>
            </a:r>
            <a:r>
              <a:rPr lang="de-DE" sz="1800" dirty="0" smtClean="0">
                <a:latin typeface="Calibri" panose="020F0502020204030204" pitchFamily="34" charset="0"/>
                <a:cs typeface="Calibri" panose="020F0502020204030204" pitchFamily="34" charset="0"/>
              </a:rPr>
              <a:t> </a:t>
            </a:r>
            <a:r>
              <a:rPr lang="de-DE" sz="1800" dirty="0">
                <a:latin typeface="Calibri" panose="020F0502020204030204" pitchFamily="34" charset="0"/>
                <a:cs typeface="Calibri" panose="020F0502020204030204" pitchFamily="34" charset="0"/>
              </a:rPr>
              <a:t>ml </a:t>
            </a:r>
            <a:r>
              <a:rPr lang="de-DE" sz="1800" dirty="0" smtClean="0">
                <a:latin typeface="Calibri" panose="020F0502020204030204" pitchFamily="34" charset="0"/>
                <a:cs typeface="Calibri" panose="020F0502020204030204" pitchFamily="34" charset="0"/>
              </a:rPr>
              <a:t>Erdbeersaft</a:t>
            </a:r>
            <a:endParaRPr lang="de-DE" sz="1800" dirty="0">
              <a:latin typeface="Calibri" panose="020F0502020204030204" pitchFamily="34" charset="0"/>
              <a:cs typeface="Calibri" panose="020F0502020204030204" pitchFamily="34" charset="0"/>
            </a:endParaRPr>
          </a:p>
          <a:p>
            <a:pPr marL="342900" indent="-342900">
              <a:buClr>
                <a:srgbClr val="327A86"/>
              </a:buClr>
              <a:buFont typeface="Wingdings" pitchFamily="2" charset="2"/>
              <a:buChar char="§"/>
            </a:pPr>
            <a:r>
              <a:rPr lang="de-DE" sz="1800" dirty="0">
                <a:latin typeface="Calibri" panose="020F0502020204030204" pitchFamily="34" charset="0"/>
                <a:cs typeface="Calibri" panose="020F0502020204030204" pitchFamily="34" charset="0"/>
              </a:rPr>
              <a:t>1</a:t>
            </a:r>
            <a:r>
              <a:rPr lang="de-DE" sz="1800" dirty="0" smtClean="0">
                <a:latin typeface="Calibri" panose="020F0502020204030204" pitchFamily="34" charset="0"/>
                <a:cs typeface="Calibri" panose="020F0502020204030204" pitchFamily="34" charset="0"/>
              </a:rPr>
              <a:t> l </a:t>
            </a:r>
            <a:r>
              <a:rPr lang="de-DE" sz="1800" dirty="0">
                <a:latin typeface="Calibri" panose="020F0502020204030204" pitchFamily="34" charset="0"/>
                <a:cs typeface="Calibri" panose="020F0502020204030204" pitchFamily="34" charset="0"/>
              </a:rPr>
              <a:t>Mineralwasser</a:t>
            </a:r>
          </a:p>
          <a:p>
            <a:pPr marL="342900" indent="-342900">
              <a:buClr>
                <a:srgbClr val="327A86"/>
              </a:buClr>
              <a:buFont typeface="Wingdings" pitchFamily="2" charset="2"/>
              <a:buChar char="§"/>
            </a:pPr>
            <a:r>
              <a:rPr lang="de-DE" sz="1800" dirty="0">
                <a:latin typeface="Calibri" panose="020F0502020204030204" pitchFamily="34" charset="0"/>
                <a:cs typeface="Calibri" panose="020F0502020204030204" pitchFamily="34" charset="0"/>
              </a:rPr>
              <a:t>f</a:t>
            </a:r>
            <a:r>
              <a:rPr lang="de-DE" sz="1800" dirty="0" smtClean="0">
                <a:latin typeface="Calibri" panose="020F0502020204030204" pitchFamily="34" charset="0"/>
                <a:cs typeface="Calibri" panose="020F0502020204030204" pitchFamily="34" charset="0"/>
              </a:rPr>
              <a:t>rische Erdbeeren und Orangen für die Dekoration</a:t>
            </a:r>
            <a:endParaRPr lang="de-DE" sz="1400" dirty="0">
              <a:latin typeface="Apple Chancery" panose="03020702040506060504" pitchFamily="66" charset="-79"/>
              <a:cs typeface="Apple Chancery" panose="03020702040506060504" pitchFamily="66" charset="-79"/>
            </a:endParaRPr>
          </a:p>
        </p:txBody>
      </p:sp>
      <p:sp>
        <p:nvSpPr>
          <p:cNvPr id="12" name="Textfeld 11">
            <a:extLst>
              <a:ext uri="{FF2B5EF4-FFF2-40B4-BE49-F238E27FC236}">
                <a16:creationId xmlns:a16="http://schemas.microsoft.com/office/drawing/2014/main" id="{123C89F2-930F-D64B-AF2A-E1DE39CA1AB8}"/>
              </a:ext>
            </a:extLst>
          </p:cNvPr>
          <p:cNvSpPr txBox="1"/>
          <p:nvPr/>
        </p:nvSpPr>
        <p:spPr>
          <a:xfrm>
            <a:off x="323528" y="5023452"/>
            <a:ext cx="8568952" cy="1574149"/>
          </a:xfrm>
          <a:prstGeom prst="rect">
            <a:avLst/>
          </a:prstGeom>
          <a:noFill/>
        </p:spPr>
        <p:txBody>
          <a:bodyPr wrap="square" rtlCol="0">
            <a:spAutoFit/>
          </a:bodyPr>
          <a:lstStyle/>
          <a:p>
            <a:pPr marL="342900" lvl="0" indent="-342900">
              <a:lnSpc>
                <a:spcPct val="107000"/>
              </a:lnSpc>
              <a:spcAft>
                <a:spcPts val="0"/>
              </a:spcAft>
              <a:buClr>
                <a:srgbClr val="327A86"/>
              </a:buClr>
              <a:buFont typeface="+mj-lt"/>
              <a:buAutoNum type="arabicParenR"/>
            </a:pPr>
            <a:r>
              <a:rPr lang="de-DE" sz="1800" dirty="0" smtClean="0">
                <a:latin typeface="Calibri" panose="020F0502020204030204" pitchFamily="34" charset="0"/>
                <a:ea typeface="Calibri" panose="020F0502020204030204" pitchFamily="34" charset="0"/>
                <a:cs typeface="Times New Roman" panose="02020603050405020304" pitchFamily="18" charset="0"/>
              </a:rPr>
              <a:t>Julia bereitet Kinderbowle für ihre Geburtstagsfeier vor.</a:t>
            </a:r>
          </a:p>
          <a:p>
            <a:pPr marL="717550" lvl="1" indent="-260350">
              <a:lnSpc>
                <a:spcPct val="107000"/>
              </a:lnSpc>
              <a:spcAft>
                <a:spcPts val="0"/>
              </a:spcAft>
              <a:buClr>
                <a:srgbClr val="327A86"/>
              </a:buClr>
              <a:buFont typeface="+mj-lt"/>
              <a:buAutoNum type="alphaLcPeriod"/>
            </a:pPr>
            <a:r>
              <a:rPr lang="de-DE" sz="1800" dirty="0" smtClean="0">
                <a:latin typeface="Calibri" panose="020F0502020204030204" pitchFamily="34" charset="0"/>
                <a:ea typeface="Calibri" panose="020F0502020204030204" pitchFamily="34" charset="0"/>
                <a:cs typeface="Times New Roman" panose="02020603050405020304" pitchFamily="18" charset="0"/>
              </a:rPr>
              <a:t>Wie viele Liter Kinderbowle werden es?</a:t>
            </a:r>
          </a:p>
          <a:p>
            <a:pPr marL="742950" lvl="1" indent="-285750">
              <a:lnSpc>
                <a:spcPct val="107000"/>
              </a:lnSpc>
              <a:spcAft>
                <a:spcPts val="0"/>
              </a:spcAft>
              <a:buClr>
                <a:srgbClr val="327A86"/>
              </a:buClr>
              <a:buFont typeface="+mj-lt"/>
              <a:buAutoNum type="alphaLcPeriod"/>
            </a:pPr>
            <a:r>
              <a:rPr lang="de-DE" sz="1800" dirty="0" smtClean="0">
                <a:latin typeface="Calibri" panose="020F0502020204030204" pitchFamily="34" charset="0"/>
                <a:ea typeface="Calibri" panose="020F0502020204030204" pitchFamily="34" charset="0"/>
                <a:cs typeface="Times New Roman" panose="02020603050405020304" pitchFamily="18" charset="0"/>
              </a:rPr>
              <a:t>Berechne das Rezept für 2, 6 und 8 Kinder.</a:t>
            </a:r>
          </a:p>
          <a:p>
            <a:pPr marL="742950" lvl="1" indent="-285750">
              <a:lnSpc>
                <a:spcPct val="107000"/>
              </a:lnSpc>
              <a:spcAft>
                <a:spcPts val="800"/>
              </a:spcAft>
              <a:buClr>
                <a:srgbClr val="327A86"/>
              </a:buClr>
              <a:buFont typeface="+mj-lt"/>
              <a:buAutoNum type="alphaLcPeriod"/>
            </a:pPr>
            <a:r>
              <a:rPr lang="de-DE" sz="1800" dirty="0" smtClean="0">
                <a:latin typeface="Calibri" panose="020F0502020204030204" pitchFamily="34" charset="0"/>
                <a:ea typeface="Calibri" panose="020F0502020204030204" pitchFamily="34" charset="0"/>
                <a:cs typeface="Times New Roman" panose="02020603050405020304" pitchFamily="18" charset="0"/>
              </a:rPr>
              <a:t>Welches Gefäß eignet sich für die Herstellung von Kinderbowle für 2 (4, 6, 8) Kinder?</a:t>
            </a:r>
            <a:endParaRPr lang="de-DE"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19361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8280920" cy="5400600"/>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Sachrechnen als </a:t>
            </a:r>
            <a:r>
              <a:rPr lang="de-DE" b="1" dirty="0">
                <a:solidFill>
                  <a:srgbClr val="327A86"/>
                </a:solidFill>
              </a:rPr>
              <a:t>Lernprinzip</a:t>
            </a:r>
            <a:r>
              <a:rPr lang="de-DE" dirty="0"/>
              <a:t>:</a:t>
            </a:r>
          </a:p>
          <a:p>
            <a:pPr marL="0" marR="0" lvl="0" indent="0" defTabSz="914400" eaLnBrk="1" fontAlgn="auto" latinLnBrk="0" hangingPunct="1">
              <a:lnSpc>
                <a:spcPct val="100000"/>
              </a:lnSpc>
              <a:spcBef>
                <a:spcPts val="0"/>
              </a:spcBef>
              <a:spcAft>
                <a:spcPts val="0"/>
              </a:spcAft>
              <a:buClrTx/>
              <a:buSzTx/>
              <a:buFontTx/>
              <a:buNone/>
              <a:tabLst/>
              <a:defRPr/>
            </a:pPr>
            <a:endParaRPr lang="de-DE" dirty="0"/>
          </a:p>
          <a:p>
            <a:r>
              <a:rPr lang="de-DE" dirty="0"/>
              <a:t>Sachsituationen als Ausgangspunkt mathematischer Lernprozesse</a:t>
            </a:r>
          </a:p>
          <a:p>
            <a:r>
              <a:rPr lang="de-DE" dirty="0"/>
              <a:t>Sachaufgaben als Veranschaulichung mathematischer Begriffe und Zusammenhänge </a:t>
            </a:r>
          </a:p>
          <a:p>
            <a:r>
              <a:rPr lang="de-DE" dirty="0"/>
              <a:t>Sachaufgaben als Feld der Einübung mathematischer Begriffe und Verfahren</a:t>
            </a:r>
          </a:p>
          <a:p>
            <a:pPr marL="0" marR="0" lvl="0" indent="0" defTabSz="914400" eaLnBrk="1" fontAlgn="auto" latinLnBrk="0" hangingPunct="1">
              <a:lnSpc>
                <a:spcPct val="100000"/>
              </a:lnSpc>
              <a:spcBef>
                <a:spcPts val="0"/>
              </a:spcBef>
              <a:spcAft>
                <a:spcPts val="0"/>
              </a:spcAft>
              <a:buClrTx/>
              <a:buSzTx/>
              <a:buFontTx/>
              <a:buNone/>
              <a:tabLst/>
              <a:defRPr/>
            </a:pPr>
            <a:endParaRPr lang="de-DE" dirty="0"/>
          </a:p>
        </p:txBody>
      </p:sp>
      <p:sp>
        <p:nvSpPr>
          <p:cNvPr id="3" name="Titel 2"/>
          <p:cNvSpPr>
            <a:spLocks noGrp="1"/>
          </p:cNvSpPr>
          <p:nvPr>
            <p:ph type="title"/>
          </p:nvPr>
        </p:nvSpPr>
        <p:spPr/>
        <p:txBody>
          <a:bodyPr/>
          <a:lstStyle/>
          <a:p>
            <a:r>
              <a:rPr lang="de-DE"/>
              <a:t>Funktionen des Sachrechnens </a:t>
            </a:r>
          </a:p>
        </p:txBody>
      </p:sp>
      <p:sp>
        <p:nvSpPr>
          <p:cNvPr id="9" name="Winter 2003; Franke/Ruwisch 2010">
            <a:extLst>
              <a:ext uri="{FF2B5EF4-FFF2-40B4-BE49-F238E27FC236}">
                <a16:creationId xmlns:a16="http://schemas.microsoft.com/office/drawing/2014/main" id="{2041D41A-2AA1-E442-99C9-F26552A8B062}"/>
              </a:ext>
            </a:extLst>
          </p:cNvPr>
          <p:cNvSpPr txBox="1"/>
          <p:nvPr/>
        </p:nvSpPr>
        <p:spPr>
          <a:xfrm>
            <a:off x="5868144" y="5589240"/>
            <a:ext cx="3168352" cy="29238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dirty="0">
                <a:solidFill>
                  <a:srgbClr val="327A86"/>
                </a:solidFill>
                <a:latin typeface="Calibri" charset="0"/>
                <a:ea typeface="Calibri" charset="0"/>
                <a:cs typeface="Calibri" charset="0"/>
              </a:rPr>
              <a:t>Winter 2003; Franke</a:t>
            </a:r>
            <a:r>
              <a:rPr lang="de-DE" dirty="0">
                <a:solidFill>
                  <a:srgbClr val="327A86"/>
                </a:solidFill>
                <a:latin typeface="Calibri" charset="0"/>
                <a:ea typeface="Calibri" charset="0"/>
                <a:cs typeface="Calibri" charset="0"/>
              </a:rPr>
              <a:t> &amp; </a:t>
            </a:r>
            <a:r>
              <a:rPr dirty="0" err="1">
                <a:solidFill>
                  <a:srgbClr val="327A86"/>
                </a:solidFill>
                <a:latin typeface="Calibri" charset="0"/>
                <a:ea typeface="Calibri" charset="0"/>
                <a:cs typeface="Calibri" charset="0"/>
              </a:rPr>
              <a:t>Ruwisch</a:t>
            </a:r>
            <a:r>
              <a:rPr dirty="0">
                <a:solidFill>
                  <a:srgbClr val="327A86"/>
                </a:solidFill>
                <a:latin typeface="Calibri" charset="0"/>
                <a:ea typeface="Calibri" charset="0"/>
                <a:cs typeface="Calibri" charset="0"/>
              </a:rPr>
              <a:t> 2010</a:t>
            </a:r>
            <a:r>
              <a:rPr lang="de-DE" dirty="0">
                <a:solidFill>
                  <a:srgbClr val="327A86"/>
                </a:solidFill>
                <a:latin typeface="Calibri" charset="0"/>
                <a:ea typeface="Calibri" charset="0"/>
                <a:cs typeface="Calibri" charset="0"/>
              </a:rPr>
              <a:t>)</a:t>
            </a:r>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154275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4464496" cy="432048"/>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Sachrechnen als </a:t>
            </a:r>
            <a:r>
              <a:rPr lang="de-DE" b="1" dirty="0">
                <a:solidFill>
                  <a:srgbClr val="327A86"/>
                </a:solidFill>
              </a:rPr>
              <a:t>Lernprinzip</a:t>
            </a:r>
            <a:r>
              <a:rPr lang="de-DE" dirty="0"/>
              <a:t>:</a:t>
            </a:r>
          </a:p>
          <a:p>
            <a:pPr marL="0" marR="0" lvl="0" indent="0" defTabSz="914400" eaLnBrk="1" fontAlgn="auto" latinLnBrk="0" hangingPunct="1">
              <a:lnSpc>
                <a:spcPct val="100000"/>
              </a:lnSpc>
              <a:spcBef>
                <a:spcPts val="0"/>
              </a:spcBef>
              <a:spcAft>
                <a:spcPts val="0"/>
              </a:spcAft>
              <a:buClrTx/>
              <a:buSzTx/>
              <a:buFontTx/>
              <a:buNone/>
              <a:tabLst/>
              <a:defRPr/>
            </a:pPr>
            <a:endParaRPr lang="de-DE" dirty="0"/>
          </a:p>
          <a:p>
            <a:pPr marL="0" marR="0" lvl="0" indent="0" defTabSz="914400" eaLnBrk="1" fontAlgn="auto" latinLnBrk="0" hangingPunct="1">
              <a:lnSpc>
                <a:spcPct val="100000"/>
              </a:lnSpc>
              <a:spcBef>
                <a:spcPts val="0"/>
              </a:spcBef>
              <a:spcAft>
                <a:spcPts val="0"/>
              </a:spcAft>
              <a:buClrTx/>
              <a:buSzTx/>
              <a:buFontTx/>
              <a:buNone/>
              <a:tabLst/>
              <a:defRPr/>
            </a:pPr>
            <a:endParaRPr lang="de-DE" dirty="0"/>
          </a:p>
        </p:txBody>
      </p:sp>
      <p:sp>
        <p:nvSpPr>
          <p:cNvPr id="3" name="Titel 2"/>
          <p:cNvSpPr>
            <a:spLocks noGrp="1"/>
          </p:cNvSpPr>
          <p:nvPr>
            <p:ph type="title"/>
          </p:nvPr>
        </p:nvSpPr>
        <p:spPr/>
        <p:txBody>
          <a:bodyPr/>
          <a:lstStyle/>
          <a:p>
            <a:r>
              <a:rPr lang="de-DE"/>
              <a:t>Funktionen des Sachrechnens </a:t>
            </a:r>
          </a:p>
        </p:txBody>
      </p:sp>
      <p:sp>
        <p:nvSpPr>
          <p:cNvPr id="7" name="Textfeld 6">
            <a:extLst>
              <a:ext uri="{FF2B5EF4-FFF2-40B4-BE49-F238E27FC236}">
                <a16:creationId xmlns:a16="http://schemas.microsoft.com/office/drawing/2014/main" id="{0B86F2D6-7264-5E4D-96AD-830985A5B8C0}"/>
              </a:ext>
            </a:extLst>
          </p:cNvPr>
          <p:cNvSpPr txBox="1"/>
          <p:nvPr/>
        </p:nvSpPr>
        <p:spPr>
          <a:xfrm>
            <a:off x="5652120" y="5215246"/>
            <a:ext cx="3096344" cy="1323439"/>
          </a:xfrm>
          <a:prstGeom prst="rect">
            <a:avLst/>
          </a:prstGeom>
          <a:noFill/>
        </p:spPr>
        <p:txBody>
          <a:bodyPr wrap="square" rtlCol="0">
            <a:spAutoFit/>
          </a:bodyPr>
          <a:lstStyle/>
          <a:p>
            <a:r>
              <a:rPr lang="de-DE" sz="2000" dirty="0">
                <a:latin typeface="Calibri" panose="020F0502020204030204" pitchFamily="34" charset="0"/>
                <a:cs typeface="Calibri" panose="020F0502020204030204" pitchFamily="34" charset="0"/>
              </a:rPr>
              <a:t>Finde zu jeder Aufgabe ein passendes Bild. </a:t>
            </a:r>
            <a:br>
              <a:rPr lang="de-DE" sz="2000" dirty="0">
                <a:latin typeface="Calibri" panose="020F0502020204030204" pitchFamily="34" charset="0"/>
                <a:cs typeface="Calibri" panose="020F0502020204030204" pitchFamily="34" charset="0"/>
              </a:rPr>
            </a:br>
            <a:r>
              <a:rPr lang="de-DE" sz="2000" dirty="0">
                <a:latin typeface="Calibri" panose="020F0502020204030204" pitchFamily="34" charset="0"/>
                <a:cs typeface="Calibri" panose="020F0502020204030204" pitchFamily="34" charset="0"/>
              </a:rPr>
              <a:t>Lege mit Plättchen nach und rechne aus.</a:t>
            </a:r>
          </a:p>
        </p:txBody>
      </p:sp>
      <p:pic>
        <p:nvPicPr>
          <p:cNvPr id="9" name="Grafik 8">
            <a:extLst>
              <a:ext uri="{FF2B5EF4-FFF2-40B4-BE49-F238E27FC236}">
                <a16:creationId xmlns:a16="http://schemas.microsoft.com/office/drawing/2014/main" id="{65676C77-CF1D-6041-A6FB-BA5106FA23B4}"/>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556792"/>
            <a:ext cx="5040560" cy="4881856"/>
          </a:xfrm>
          <a:prstGeom prst="rect">
            <a:avLst/>
          </a:prstGeom>
          <a:ln w="19050"/>
        </p:spPr>
        <p:style>
          <a:lnRef idx="2">
            <a:schemeClr val="accent1"/>
          </a:lnRef>
          <a:fillRef idx="1">
            <a:schemeClr val="lt1"/>
          </a:fillRef>
          <a:effectRef idx="0">
            <a:schemeClr val="accent1"/>
          </a:effectRef>
          <a:fontRef idx="minor">
            <a:schemeClr val="dk1"/>
          </a:fontRef>
        </p:style>
      </p:pic>
      <p:sp>
        <p:nvSpPr>
          <p:cNvPr id="26" name="Textfeld 2">
            <a:extLst>
              <a:ext uri="{FF2B5EF4-FFF2-40B4-BE49-F238E27FC236}">
                <a16:creationId xmlns:a16="http://schemas.microsoft.com/office/drawing/2014/main" id="{3B8BA3B2-C01A-6E4A-990E-61C7A3BEC9FA}"/>
              </a:ext>
            </a:extLst>
          </p:cNvPr>
          <p:cNvSpPr txBox="1">
            <a:spLocks noChangeArrowheads="1"/>
          </p:cNvSpPr>
          <p:nvPr/>
        </p:nvSpPr>
        <p:spPr bwMode="auto">
          <a:xfrm>
            <a:off x="5799596" y="1549539"/>
            <a:ext cx="1301750" cy="4597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800"/>
              </a:spcAft>
            </a:pPr>
            <a:r>
              <a:rPr lang="de-DE" sz="1600" dirty="0">
                <a:effectLst/>
                <a:latin typeface="Calibri" panose="020F0502020204030204" pitchFamily="34" charset="0"/>
                <a:ea typeface="Calibri" panose="020F0502020204030204" pitchFamily="34" charset="0"/>
                <a:cs typeface="Times New Roman" panose="02020603050405020304" pitchFamily="18" charset="0"/>
              </a:rPr>
              <a:t>5 – 2 = _____</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 name="Textfeld 2">
            <a:extLst>
              <a:ext uri="{FF2B5EF4-FFF2-40B4-BE49-F238E27FC236}">
                <a16:creationId xmlns:a16="http://schemas.microsoft.com/office/drawing/2014/main" id="{1D43A895-3D3A-BF42-966E-2F656BF58D58}"/>
              </a:ext>
            </a:extLst>
          </p:cNvPr>
          <p:cNvSpPr txBox="1">
            <a:spLocks noChangeArrowheads="1"/>
          </p:cNvSpPr>
          <p:nvPr/>
        </p:nvSpPr>
        <p:spPr bwMode="auto">
          <a:xfrm>
            <a:off x="7367969" y="2037377"/>
            <a:ext cx="1301750" cy="4597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800"/>
              </a:spcAft>
            </a:pPr>
            <a:r>
              <a:rPr lang="de-DE" sz="1600">
                <a:effectLst/>
                <a:latin typeface="Calibri" panose="020F0502020204030204" pitchFamily="34" charset="0"/>
                <a:ea typeface="Calibri" panose="020F0502020204030204" pitchFamily="34" charset="0"/>
                <a:cs typeface="Times New Roman" panose="02020603050405020304" pitchFamily="18" charset="0"/>
              </a:rPr>
              <a:t>9 – 3 = _____</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8" name="Textfeld 2">
            <a:extLst>
              <a:ext uri="{FF2B5EF4-FFF2-40B4-BE49-F238E27FC236}">
                <a16:creationId xmlns:a16="http://schemas.microsoft.com/office/drawing/2014/main" id="{79AB6CC1-937F-2F43-82D3-9A2A1513960A}"/>
              </a:ext>
            </a:extLst>
          </p:cNvPr>
          <p:cNvSpPr txBox="1">
            <a:spLocks noChangeArrowheads="1"/>
          </p:cNvSpPr>
          <p:nvPr/>
        </p:nvSpPr>
        <p:spPr bwMode="auto">
          <a:xfrm rot="427010">
            <a:off x="6042754" y="2695118"/>
            <a:ext cx="1301750" cy="4597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800"/>
              </a:spcAft>
            </a:pPr>
            <a:r>
              <a:rPr lang="de-DE" sz="1600" dirty="0">
                <a:effectLst/>
                <a:latin typeface="Calibri" panose="020F0502020204030204" pitchFamily="34" charset="0"/>
                <a:ea typeface="Calibri" panose="020F0502020204030204" pitchFamily="34" charset="0"/>
                <a:cs typeface="Times New Roman" panose="02020603050405020304" pitchFamily="18" charset="0"/>
              </a:rPr>
              <a:t>7 – 2 = _____</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9" name="Textfeld 2">
            <a:extLst>
              <a:ext uri="{FF2B5EF4-FFF2-40B4-BE49-F238E27FC236}">
                <a16:creationId xmlns:a16="http://schemas.microsoft.com/office/drawing/2014/main" id="{D8091A1A-0283-C545-9C9E-1DF4C3A7841D}"/>
              </a:ext>
            </a:extLst>
          </p:cNvPr>
          <p:cNvSpPr txBox="1">
            <a:spLocks noChangeArrowheads="1"/>
          </p:cNvSpPr>
          <p:nvPr/>
        </p:nvSpPr>
        <p:spPr bwMode="auto">
          <a:xfrm>
            <a:off x="7446714" y="3426968"/>
            <a:ext cx="1301750" cy="4597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800"/>
              </a:spcAft>
            </a:pPr>
            <a:r>
              <a:rPr lang="de-DE" sz="1600" dirty="0">
                <a:effectLst/>
                <a:latin typeface="Calibri" panose="020F0502020204030204" pitchFamily="34" charset="0"/>
                <a:ea typeface="Calibri" panose="020F0502020204030204" pitchFamily="34" charset="0"/>
                <a:cs typeface="Times New Roman" panose="02020603050405020304" pitchFamily="18" charset="0"/>
              </a:rPr>
              <a:t>8 – 2 = _____</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0" name="Textfeld 2">
            <a:extLst>
              <a:ext uri="{FF2B5EF4-FFF2-40B4-BE49-F238E27FC236}">
                <a16:creationId xmlns:a16="http://schemas.microsoft.com/office/drawing/2014/main" id="{16994B22-FB5B-3F4A-AB52-570CA05022D7}"/>
              </a:ext>
            </a:extLst>
          </p:cNvPr>
          <p:cNvSpPr txBox="1">
            <a:spLocks noChangeArrowheads="1"/>
          </p:cNvSpPr>
          <p:nvPr/>
        </p:nvSpPr>
        <p:spPr bwMode="auto">
          <a:xfrm>
            <a:off x="5652120" y="3764746"/>
            <a:ext cx="1301750" cy="4597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800"/>
              </a:spcAft>
            </a:pPr>
            <a:r>
              <a:rPr lang="de-DE" sz="1600" dirty="0">
                <a:effectLst/>
                <a:latin typeface="Calibri" panose="020F0502020204030204" pitchFamily="34" charset="0"/>
                <a:ea typeface="Calibri" panose="020F0502020204030204" pitchFamily="34" charset="0"/>
                <a:cs typeface="Times New Roman" panose="02020603050405020304" pitchFamily="18" charset="0"/>
              </a:rPr>
              <a:t>6 – 3 = _____</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1" name="Textfeld 2">
            <a:extLst>
              <a:ext uri="{FF2B5EF4-FFF2-40B4-BE49-F238E27FC236}">
                <a16:creationId xmlns:a16="http://schemas.microsoft.com/office/drawing/2014/main" id="{B7DBD79E-F636-B748-90F5-F4123D6FA6DA}"/>
              </a:ext>
            </a:extLst>
          </p:cNvPr>
          <p:cNvSpPr txBox="1">
            <a:spLocks noChangeArrowheads="1"/>
          </p:cNvSpPr>
          <p:nvPr/>
        </p:nvSpPr>
        <p:spPr bwMode="auto">
          <a:xfrm rot="21054474">
            <a:off x="7004254" y="4425773"/>
            <a:ext cx="1301750" cy="4597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800"/>
              </a:spcAft>
            </a:pPr>
            <a:r>
              <a:rPr lang="de-DE" sz="1600" dirty="0">
                <a:effectLst/>
                <a:latin typeface="Calibri" panose="020F0502020204030204" pitchFamily="34" charset="0"/>
                <a:ea typeface="Calibri" panose="020F0502020204030204" pitchFamily="34" charset="0"/>
                <a:cs typeface="Times New Roman" panose="02020603050405020304" pitchFamily="18" charset="0"/>
              </a:rPr>
              <a:t>6 – 3 = _____</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500152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dirty="0"/>
              <a:t>Sachrechnen als </a:t>
            </a:r>
            <a:r>
              <a:rPr lang="de-DE" b="1" dirty="0">
                <a:solidFill>
                  <a:srgbClr val="327A86"/>
                </a:solidFill>
              </a:rPr>
              <a:t>Lernziel</a:t>
            </a:r>
            <a:r>
              <a:rPr lang="de-DE" dirty="0"/>
              <a:t>:</a:t>
            </a:r>
          </a:p>
          <a:p>
            <a:endParaRPr lang="de-DE" dirty="0"/>
          </a:p>
          <a:p>
            <a:r>
              <a:rPr lang="de-DE" dirty="0"/>
              <a:t>Beitrag zur Umwelterschließung</a:t>
            </a:r>
          </a:p>
          <a:p>
            <a:endParaRPr lang="de-DE" dirty="0"/>
          </a:p>
          <a:p>
            <a:r>
              <a:rPr lang="de-DE" dirty="0"/>
              <a:t>Beitrag zur Umwelterziehung</a:t>
            </a:r>
          </a:p>
          <a:p>
            <a:endParaRPr lang="de-DE" dirty="0"/>
          </a:p>
        </p:txBody>
      </p:sp>
      <p:sp>
        <p:nvSpPr>
          <p:cNvPr id="3" name="Titel 2"/>
          <p:cNvSpPr>
            <a:spLocks noGrp="1"/>
          </p:cNvSpPr>
          <p:nvPr>
            <p:ph type="title"/>
          </p:nvPr>
        </p:nvSpPr>
        <p:spPr/>
        <p:txBody>
          <a:bodyPr/>
          <a:lstStyle/>
          <a:p>
            <a:r>
              <a:rPr lang="de-DE"/>
              <a:t>Funktionen des Sachrechnens </a:t>
            </a:r>
          </a:p>
        </p:txBody>
      </p:sp>
      <p:sp>
        <p:nvSpPr>
          <p:cNvPr id="4" name="Winter 2003; Franke/Ruwisch 2010"/>
          <p:cNvSpPr txBox="1"/>
          <p:nvPr/>
        </p:nvSpPr>
        <p:spPr>
          <a:xfrm>
            <a:off x="5724128" y="5575644"/>
            <a:ext cx="3180565" cy="29238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spAutoFit/>
          </a:bodyPr>
          <a:lstStyle>
            <a:lvl1pPr defTabSz="584200">
              <a:defRPr sz="1400" i="1">
                <a:solidFill>
                  <a:srgbClr val="131313"/>
                </a:solidFill>
                <a:uFillTx/>
                <a:latin typeface="Helvetica Neue"/>
                <a:ea typeface="Helvetica Neue"/>
                <a:cs typeface="Helvetica Neue"/>
                <a:sym typeface="Helvetica Neue"/>
              </a:defRPr>
            </a:lvl1pPr>
          </a:lstStyle>
          <a:p>
            <a:r>
              <a:rPr lang="de-DE" dirty="0">
                <a:solidFill>
                  <a:srgbClr val="327A86"/>
                </a:solidFill>
                <a:latin typeface="Calibri" charset="0"/>
                <a:ea typeface="Calibri" charset="0"/>
                <a:cs typeface="Calibri" charset="0"/>
              </a:rPr>
              <a:t>(vgl. </a:t>
            </a:r>
            <a:r>
              <a:rPr dirty="0">
                <a:solidFill>
                  <a:srgbClr val="327A86"/>
                </a:solidFill>
                <a:latin typeface="Calibri" charset="0"/>
                <a:ea typeface="Calibri" charset="0"/>
                <a:cs typeface="Calibri" charset="0"/>
              </a:rPr>
              <a:t>Winter 2003; Franke</a:t>
            </a:r>
            <a:r>
              <a:rPr lang="de-DE" dirty="0">
                <a:solidFill>
                  <a:srgbClr val="327A86"/>
                </a:solidFill>
                <a:latin typeface="Calibri" charset="0"/>
                <a:ea typeface="Calibri" charset="0"/>
                <a:cs typeface="Calibri" charset="0"/>
              </a:rPr>
              <a:t> &amp; </a:t>
            </a:r>
            <a:r>
              <a:rPr dirty="0" err="1">
                <a:solidFill>
                  <a:srgbClr val="327A86"/>
                </a:solidFill>
                <a:latin typeface="Calibri" charset="0"/>
                <a:ea typeface="Calibri" charset="0"/>
                <a:cs typeface="Calibri" charset="0"/>
              </a:rPr>
              <a:t>Ruwisch</a:t>
            </a:r>
            <a:r>
              <a:rPr dirty="0">
                <a:solidFill>
                  <a:srgbClr val="327A86"/>
                </a:solidFill>
                <a:latin typeface="Calibri" charset="0"/>
                <a:ea typeface="Calibri" charset="0"/>
                <a:cs typeface="Calibri" charset="0"/>
              </a:rPr>
              <a:t> 2010</a:t>
            </a:r>
            <a:r>
              <a:rPr lang="de-DE" dirty="0">
                <a:solidFill>
                  <a:srgbClr val="327A86"/>
                </a:solidFill>
                <a:latin typeface="Calibri" charset="0"/>
                <a:ea typeface="Calibri" charset="0"/>
                <a:cs typeface="Calibri" charset="0"/>
              </a:rPr>
              <a:t>)</a:t>
            </a:r>
            <a:endParaRPr dirty="0">
              <a:solidFill>
                <a:srgbClr val="327A86"/>
              </a:solidFill>
              <a:latin typeface="Calibri" charset="0"/>
              <a:ea typeface="Calibri" charset="0"/>
              <a:cs typeface="Calibri" charset="0"/>
            </a:endParaRPr>
          </a:p>
        </p:txBody>
      </p:sp>
    </p:spTree>
    <p:extLst>
      <p:ext uri="{BB962C8B-B14F-4D97-AF65-F5344CB8AC3E}">
        <p14:creationId xmlns:p14="http://schemas.microsoft.com/office/powerpoint/2010/main" val="66829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dirty="0"/>
              <a:t>Sachrechnen als </a:t>
            </a:r>
            <a:r>
              <a:rPr lang="de-DE" b="1" dirty="0">
                <a:solidFill>
                  <a:srgbClr val="327A86"/>
                </a:solidFill>
              </a:rPr>
              <a:t>Lernziel</a:t>
            </a:r>
            <a:r>
              <a:rPr lang="de-DE" dirty="0"/>
              <a:t>:</a:t>
            </a:r>
          </a:p>
          <a:p>
            <a:endParaRPr lang="de-DE" dirty="0"/>
          </a:p>
        </p:txBody>
      </p:sp>
      <p:sp>
        <p:nvSpPr>
          <p:cNvPr id="3" name="Titel 2"/>
          <p:cNvSpPr>
            <a:spLocks noGrp="1"/>
          </p:cNvSpPr>
          <p:nvPr>
            <p:ph type="title"/>
          </p:nvPr>
        </p:nvSpPr>
        <p:spPr/>
        <p:txBody>
          <a:bodyPr/>
          <a:lstStyle/>
          <a:p>
            <a:r>
              <a:rPr lang="de-DE" dirty="0"/>
              <a:t>Funktionen des Sachrechnens </a:t>
            </a:r>
          </a:p>
        </p:txBody>
      </p:sp>
      <p:pic>
        <p:nvPicPr>
          <p:cNvPr id="7" name="Grafik 6">
            <a:extLst>
              <a:ext uri="{FF2B5EF4-FFF2-40B4-BE49-F238E27FC236}">
                <a16:creationId xmlns:a16="http://schemas.microsoft.com/office/drawing/2014/main" id="{B1132825-74EE-EC43-B2F1-6F67A109CE08}"/>
              </a:ext>
            </a:extLst>
          </p:cNvPr>
          <p:cNvPicPr>
            <a:picLocks noChangeAspect="1"/>
          </p:cNvPicPr>
          <p:nvPr/>
        </p:nvPicPr>
        <p:blipFill>
          <a:blip r:embed="rId3"/>
          <a:stretch>
            <a:fillRect/>
          </a:stretch>
        </p:blipFill>
        <p:spPr>
          <a:xfrm>
            <a:off x="755577" y="1556792"/>
            <a:ext cx="7488832" cy="4828787"/>
          </a:xfrm>
          <a:prstGeom prst="rect">
            <a:avLst/>
          </a:prstGeom>
        </p:spPr>
      </p:pic>
      <p:sp>
        <p:nvSpPr>
          <p:cNvPr id="5" name="Textfeld 4">
            <a:extLst>
              <a:ext uri="{FF2B5EF4-FFF2-40B4-BE49-F238E27FC236}">
                <a16:creationId xmlns:a16="http://schemas.microsoft.com/office/drawing/2014/main" id="{DF3A5CA6-882B-7243-BE65-B124D0D6F2DD}"/>
              </a:ext>
            </a:extLst>
          </p:cNvPr>
          <p:cNvSpPr txBox="1"/>
          <p:nvPr/>
        </p:nvSpPr>
        <p:spPr>
          <a:xfrm>
            <a:off x="7308304" y="6381328"/>
            <a:ext cx="1656184" cy="307777"/>
          </a:xfrm>
          <a:prstGeom prst="rect">
            <a:avLst/>
          </a:prstGeom>
          <a:noFill/>
        </p:spPr>
        <p:txBody>
          <a:bodyPr wrap="square" rtlCol="0">
            <a:spAutoFit/>
          </a:bodyPr>
          <a:lstStyle/>
          <a:p>
            <a:pPr marL="342900" indent="-342900">
              <a:spcBef>
                <a:spcPts val="400"/>
              </a:spcBef>
            </a:pPr>
            <a:r>
              <a:rPr lang="de-DE" sz="1400" i="1" u="sng" dirty="0" err="1">
                <a:solidFill>
                  <a:srgbClr val="327A86"/>
                </a:solidFill>
                <a:latin typeface="Calibri"/>
                <a:cs typeface="Calibri"/>
              </a:rPr>
              <a:t>www.pikas.dzlm.de</a:t>
            </a:r>
            <a:endParaRPr lang="de-DE" sz="1400" i="1" u="sng" dirty="0">
              <a:solidFill>
                <a:srgbClr val="327A86"/>
              </a:solidFill>
              <a:latin typeface="Calibri"/>
              <a:cs typeface="Calibri"/>
            </a:endParaRPr>
          </a:p>
        </p:txBody>
      </p:sp>
    </p:spTree>
    <p:extLst>
      <p:ext uri="{BB962C8B-B14F-4D97-AF65-F5344CB8AC3E}">
        <p14:creationId xmlns:p14="http://schemas.microsoft.com/office/powerpoint/2010/main" val="7342548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b="1" dirty="0">
                <a:solidFill>
                  <a:srgbClr val="327A86"/>
                </a:solidFill>
              </a:rPr>
              <a:t>Zwischenfazit</a:t>
            </a:r>
          </a:p>
          <a:p>
            <a:endParaRPr lang="de-DE" dirty="0"/>
          </a:p>
          <a:p>
            <a:r>
              <a:rPr lang="de-DE" dirty="0"/>
              <a:t>Sachaufgaben erfüllen verschiedene Funktionen im Mathematikunterricht</a:t>
            </a:r>
          </a:p>
          <a:p>
            <a:r>
              <a:rPr lang="de-DE" dirty="0"/>
              <a:t>Auswahl der Aufgaben nach Zielsetzung des Unterrichts/ Förderschwerpunkts</a:t>
            </a:r>
          </a:p>
          <a:p>
            <a:r>
              <a:rPr lang="de-DE" dirty="0"/>
              <a:t>Präsentation der Aufgabe setzt Schwerpunkte</a:t>
            </a:r>
          </a:p>
          <a:p>
            <a:endParaRPr lang="de-DE" dirty="0"/>
          </a:p>
        </p:txBody>
      </p:sp>
      <p:sp>
        <p:nvSpPr>
          <p:cNvPr id="3" name="Titel 2"/>
          <p:cNvSpPr>
            <a:spLocks noGrp="1"/>
          </p:cNvSpPr>
          <p:nvPr>
            <p:ph type="title"/>
          </p:nvPr>
        </p:nvSpPr>
        <p:spPr/>
        <p:txBody>
          <a:bodyPr/>
          <a:lstStyle/>
          <a:p>
            <a:r>
              <a:rPr lang="de-DE"/>
              <a:t>Funktionen des Sachrechnens </a:t>
            </a:r>
          </a:p>
        </p:txBody>
      </p:sp>
    </p:spTree>
    <p:extLst>
      <p:ext uri="{BB962C8B-B14F-4D97-AF65-F5344CB8AC3E}">
        <p14:creationId xmlns:p14="http://schemas.microsoft.com/office/powerpoint/2010/main" val="127344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a:xfrm>
            <a:off x="324000" y="417600"/>
            <a:ext cx="8424936" cy="490861"/>
          </a:xfrm>
        </p:spPr>
        <p:txBody>
          <a:bodyPr/>
          <a:lstStyle/>
          <a:p>
            <a:r>
              <a:rPr lang="de-DE" dirty="0"/>
              <a:t>Mögliche Zeitstruktur für einen 3-Stunden-Block</a:t>
            </a:r>
          </a:p>
        </p:txBody>
      </p:sp>
      <p:graphicFrame>
        <p:nvGraphicFramePr>
          <p:cNvPr id="7" name="Tabelle 6">
            <a:extLst>
              <a:ext uri="{FF2B5EF4-FFF2-40B4-BE49-F238E27FC236}">
                <a16:creationId xmlns:a16="http://schemas.microsoft.com/office/drawing/2014/main" id="{A3A11BDE-63C5-E043-AF8F-C26941D97847}"/>
              </a:ext>
            </a:extLst>
          </p:cNvPr>
          <p:cNvGraphicFramePr>
            <a:graphicFrameLocks noGrp="1"/>
          </p:cNvGraphicFramePr>
          <p:nvPr>
            <p:extLst>
              <p:ext uri="{D42A27DB-BD31-4B8C-83A1-F6EECF244321}">
                <p14:modId xmlns:p14="http://schemas.microsoft.com/office/powerpoint/2010/main" val="3434966071"/>
              </p:ext>
            </p:extLst>
          </p:nvPr>
        </p:nvGraphicFramePr>
        <p:xfrm>
          <a:off x="467544" y="1124744"/>
          <a:ext cx="8424936" cy="5184575"/>
        </p:xfrm>
        <a:graphic>
          <a:graphicData uri="http://schemas.openxmlformats.org/drawingml/2006/table">
            <a:tbl>
              <a:tblPr/>
              <a:tblGrid>
                <a:gridCol w="978165">
                  <a:extLst>
                    <a:ext uri="{9D8B030D-6E8A-4147-A177-3AD203B41FA5}">
                      <a16:colId xmlns:a16="http://schemas.microsoft.com/office/drawing/2014/main" val="2894094595"/>
                    </a:ext>
                  </a:extLst>
                </a:gridCol>
                <a:gridCol w="5384517">
                  <a:extLst>
                    <a:ext uri="{9D8B030D-6E8A-4147-A177-3AD203B41FA5}">
                      <a16:colId xmlns:a16="http://schemas.microsoft.com/office/drawing/2014/main" val="3346936287"/>
                    </a:ext>
                  </a:extLst>
                </a:gridCol>
                <a:gridCol w="487241">
                  <a:extLst>
                    <a:ext uri="{9D8B030D-6E8A-4147-A177-3AD203B41FA5}">
                      <a16:colId xmlns:a16="http://schemas.microsoft.com/office/drawing/2014/main" val="865165663"/>
                    </a:ext>
                  </a:extLst>
                </a:gridCol>
                <a:gridCol w="1575013">
                  <a:extLst>
                    <a:ext uri="{9D8B030D-6E8A-4147-A177-3AD203B41FA5}">
                      <a16:colId xmlns:a16="http://schemas.microsoft.com/office/drawing/2014/main" val="3873054986"/>
                    </a:ext>
                  </a:extLst>
                </a:gridCol>
              </a:tblGrid>
              <a:tr h="184383">
                <a:tc>
                  <a:txBody>
                    <a:bodyPr/>
                    <a:lstStyle/>
                    <a:p>
                      <a:pPr>
                        <a:lnSpc>
                          <a:spcPts val="1200"/>
                        </a:lnSpc>
                        <a:spcAft>
                          <a:spcPts val="0"/>
                        </a:spcAft>
                      </a:pPr>
                      <a:r>
                        <a:rPr lang="de-DE" sz="950" b="1" dirty="0">
                          <a:solidFill>
                            <a:srgbClr val="327A86"/>
                          </a:solidFill>
                          <a:effectLst/>
                          <a:latin typeface="Calibri" panose="020F0502020204030204" pitchFamily="34" charset="0"/>
                          <a:ea typeface="MS PGothic" panose="020B0600070205080204" pitchFamily="34" charset="-128"/>
                          <a:cs typeface="Times New Roman" panose="02020603050405020304" pitchFamily="18" charset="0"/>
                        </a:rPr>
                        <a:t>Zeit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950" b="1" dirty="0">
                          <a:solidFill>
                            <a:srgbClr val="327A86"/>
                          </a:solidFill>
                          <a:effectLst/>
                          <a:latin typeface="Calibri" panose="020F0502020204030204" pitchFamily="34" charset="0"/>
                          <a:ea typeface="MS PGothic" panose="020B0600070205080204" pitchFamily="34" charset="-128"/>
                          <a:cs typeface="Times New Roman" panose="02020603050405020304" pitchFamily="18" charset="0"/>
                        </a:rPr>
                        <a:t>Phase/Aktivität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950" b="1">
                          <a:solidFill>
                            <a:srgbClr val="327A86"/>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950" b="1" dirty="0">
                          <a:solidFill>
                            <a:srgbClr val="327A86"/>
                          </a:solidFill>
                          <a:effectLst/>
                          <a:latin typeface="Calibri" panose="020F0502020204030204" pitchFamily="34" charset="0"/>
                          <a:ea typeface="MS PGothic" panose="020B0600070205080204" pitchFamily="34" charset="-128"/>
                          <a:cs typeface="Times New Roman" panose="02020603050405020304" pitchFamily="18" charset="0"/>
                        </a:rPr>
                        <a:t>Material/Medien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8062260"/>
                  </a:ext>
                </a:extLst>
              </a:tr>
              <a:tr h="961575">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20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 und Vorstellungsrunde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Namensschilder herausgeben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 der Teilnehmenden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kurzes Vorstellen untereinander (Name, Schule, etc.)</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Formalia</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(Reisekosten, Anwesenheitsliste)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Namensschilder</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1</a:t>
                      </a: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 1)</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0795715"/>
                  </a:ext>
                </a:extLst>
              </a:tr>
              <a:tr h="576945">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10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Vorstellung DZLM</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Informationen DZLM, Gestaltungsprinzipien, Fokusthemen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1</a:t>
                      </a:r>
                      <a:b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5–7)</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8016857"/>
                  </a:ext>
                </a:extLst>
              </a:tr>
              <a:tr h="1153891">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20 – 30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Anknüpfen an Vorerfahrungen/Aktivierung der Teilnehmenden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Kartenabfrage und Präsentation im Plenum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oder</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Bearbeitung einer Fermi-Aufgabe und Reflexion der Aufgabenbearbeitung sowie der Einsetzbarkeit innerhalb des Unterrichts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1</a:t>
                      </a:r>
                      <a:b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9–11),</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evtl. </a:t>
                      </a:r>
                      <a:r>
                        <a:rPr lang="de-DE" sz="10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Eddings</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Flipchart, Karten, Tesafilm</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2928619"/>
                  </a:ext>
                </a:extLst>
              </a:tr>
              <a:tr h="769260">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Verlaufsplanung und Zielsetzung</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Inhaltliche Gliederung Baustein 1 und Baustein 2</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Ziele Baustein 1</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228600">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1</a:t>
                      </a:r>
                      <a:b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12–14),</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Tagesablauf auf Flip-Chart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6469646"/>
                  </a:ext>
                </a:extLst>
              </a:tr>
              <a:tr h="1346205">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20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Einstiegsvortrag: Merkmale und Funktionen des Sachrechnens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Merkmale des Sachrechnens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Sachrechnen als Lernstoff, als Lernprinzip und als Lernziel (Winter 2003)</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Typen von Sachaufgaben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1</a:t>
                      </a:r>
                      <a:b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15–38),</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DZLM-Sachrechnen-BS-1-AB1,</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evtl. </a:t>
                      </a:r>
                      <a:r>
                        <a:rPr lang="de-DE" sz="10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Eddings</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Flipchart, Karten, Tesafilm</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7352359"/>
                  </a:ext>
                </a:extLst>
              </a:tr>
              <a:tr h="192316">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15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Pause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53303402"/>
                  </a:ext>
                </a:extLst>
              </a:tr>
            </a:tbl>
          </a:graphicData>
        </a:graphic>
      </p:graphicFrame>
    </p:spTree>
    <p:extLst>
      <p:ext uri="{BB962C8B-B14F-4D97-AF65-F5344CB8AC3E}">
        <p14:creationId xmlns:p14="http://schemas.microsoft.com/office/powerpoint/2010/main" val="10112190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12" name="Rechteck 11"/>
          <p:cNvSpPr/>
          <p:nvPr/>
        </p:nvSpPr>
        <p:spPr bwMode="auto">
          <a:xfrm>
            <a:off x="-180528" y="3140968"/>
            <a:ext cx="7344816"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a:t>
            </a:r>
            <a:r>
              <a:rPr lang="de-DE" dirty="0">
                <a:latin typeface="Apple Chancery" panose="03020702040506060504" pitchFamily="66" charset="-79"/>
                <a:cs typeface="Apple Chancery" panose="03020702040506060504" pitchFamily="66" charset="-79"/>
              </a:rPr>
              <a:t>–</a:t>
            </a:r>
            <a:r>
              <a:rPr lang="de-DE" dirty="0"/>
              <a:t> Baustein 1</a:t>
            </a:r>
          </a:p>
        </p:txBody>
      </p:sp>
      <p:sp>
        <p:nvSpPr>
          <p:cNvPr id="9" name="Inhaltsplatzhalter 8"/>
          <p:cNvSpPr>
            <a:spLocks noGrp="1"/>
          </p:cNvSpPr>
          <p:nvPr>
            <p:ph idx="1"/>
          </p:nvPr>
        </p:nvSpPr>
        <p:spPr>
          <a:xfrm>
            <a:off x="395536" y="1340768"/>
            <a:ext cx="8424936" cy="3096344"/>
          </a:xfrm>
        </p:spPr>
        <p:txBody>
          <a:bodyPr/>
          <a:lstStyle/>
          <a:p>
            <a:pPr marL="514350" indent="-514350">
              <a:buClr>
                <a:srgbClr val="327A86"/>
              </a:buClr>
              <a:buAutoNum type="arabicPeriod"/>
            </a:pPr>
            <a:r>
              <a:rPr lang="de-DE" dirty="0"/>
              <a:t>Begrüßung und Einstieg</a:t>
            </a:r>
          </a:p>
          <a:p>
            <a:pPr marL="514350" indent="-514350">
              <a:buClr>
                <a:srgbClr val="327A86"/>
              </a:buClr>
              <a:buAutoNum type="arabicPeriod"/>
            </a:pPr>
            <a:r>
              <a:rPr lang="de-DE" dirty="0"/>
              <a:t>Merkmale des Sachrechnens</a:t>
            </a:r>
          </a:p>
          <a:p>
            <a:pPr marL="514350" indent="-514350">
              <a:buClr>
                <a:srgbClr val="327A86"/>
              </a:buClr>
              <a:buAutoNum type="arabicPeriod"/>
            </a:pPr>
            <a:r>
              <a:rPr lang="de-DE" dirty="0"/>
              <a:t>Funktionen des Sachrechnens</a:t>
            </a:r>
          </a:p>
          <a:p>
            <a:pPr marL="514350" indent="-514350">
              <a:buClr>
                <a:srgbClr val="327A86"/>
              </a:buClr>
              <a:buAutoNum type="arabicPeriod"/>
            </a:pPr>
            <a:r>
              <a:rPr lang="de-DE" dirty="0">
                <a:solidFill>
                  <a:schemeClr val="accent1"/>
                </a:solidFill>
              </a:rPr>
              <a:t>Typen von Sachaufgaben </a:t>
            </a:r>
          </a:p>
          <a:p>
            <a:pPr marL="514350" indent="-514350">
              <a:buClr>
                <a:srgbClr val="327A86"/>
              </a:buClr>
              <a:buAutoNum type="arabicPeriod"/>
            </a:pPr>
            <a:r>
              <a:rPr lang="de-DE" dirty="0"/>
              <a:t>Anforderungen beim Lösen von Sachaufgaben</a:t>
            </a:r>
          </a:p>
          <a:p>
            <a:pPr marL="514350" indent="-514350">
              <a:buClr>
                <a:srgbClr val="327A86"/>
              </a:buClr>
              <a:buFont typeface="Arial" panose="020B0604020202020204" pitchFamily="34" charset="0"/>
              <a:buAutoNum type="arabicPeriod"/>
            </a:pPr>
            <a:r>
              <a:rPr lang="de-DE" dirty="0"/>
              <a:t>Distanzaufgabe</a:t>
            </a:r>
          </a:p>
          <a:p>
            <a:pPr marL="514350" indent="-514350">
              <a:buClr>
                <a:srgbClr val="327A86"/>
              </a:buClr>
              <a:buAutoNum type="arabicPeriod"/>
            </a:pPr>
            <a:endParaRPr lang="de-DE" dirty="0"/>
          </a:p>
          <a:p>
            <a:pPr marL="514350" indent="-514350">
              <a:buClr>
                <a:srgbClr val="327A86"/>
              </a:buClr>
              <a:buAutoNum type="arabicPeriod"/>
            </a:pPr>
            <a:endParaRPr lang="de-DE" dirty="0"/>
          </a:p>
        </p:txBody>
      </p:sp>
    </p:spTree>
    <p:extLst>
      <p:ext uri="{BB962C8B-B14F-4D97-AF65-F5344CB8AC3E}">
        <p14:creationId xmlns:p14="http://schemas.microsoft.com/office/powerpoint/2010/main" val="36584869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ln>
            <a:noFill/>
          </a:ln>
        </p:spPr>
        <p:txBody>
          <a:bodyPr/>
          <a:lstStyle/>
          <a:p>
            <a:r>
              <a:rPr lang="de-DE" dirty="0"/>
              <a:t>Sachbilder</a:t>
            </a:r>
          </a:p>
          <a:p>
            <a:r>
              <a:rPr lang="de-DE" dirty="0"/>
              <a:t>eingekleidete Aufgaben</a:t>
            </a:r>
          </a:p>
          <a:p>
            <a:r>
              <a:rPr lang="de-DE" dirty="0"/>
              <a:t>Textaufgabe</a:t>
            </a:r>
          </a:p>
          <a:p>
            <a:r>
              <a:rPr lang="de-DE" dirty="0"/>
              <a:t>Bild-Text-Aufgabe</a:t>
            </a:r>
          </a:p>
          <a:p>
            <a:r>
              <a:rPr lang="de-DE" dirty="0"/>
              <a:t>Denkaufgabe</a:t>
            </a:r>
          </a:p>
          <a:p>
            <a:r>
              <a:rPr lang="de-DE" dirty="0"/>
              <a:t>Erfinden von Rechengeschichten</a:t>
            </a:r>
          </a:p>
          <a:p>
            <a:r>
              <a:rPr lang="de-DE" dirty="0"/>
              <a:t>Sachprobleme</a:t>
            </a:r>
          </a:p>
          <a:p>
            <a:r>
              <a:rPr lang="de-DE" dirty="0"/>
              <a:t>Projekt</a:t>
            </a:r>
          </a:p>
          <a:p>
            <a:r>
              <a:rPr lang="de-DE" dirty="0"/>
              <a:t>Sachtexte</a:t>
            </a:r>
          </a:p>
          <a:p>
            <a:r>
              <a:rPr lang="de-DE" dirty="0"/>
              <a:t>sachstrukturiertes Üben</a:t>
            </a:r>
          </a:p>
        </p:txBody>
      </p:sp>
      <p:sp>
        <p:nvSpPr>
          <p:cNvPr id="3" name="Titel 2"/>
          <p:cNvSpPr>
            <a:spLocks noGrp="1"/>
          </p:cNvSpPr>
          <p:nvPr>
            <p:ph type="title"/>
          </p:nvPr>
        </p:nvSpPr>
        <p:spPr/>
        <p:txBody>
          <a:bodyPr/>
          <a:lstStyle/>
          <a:p>
            <a:r>
              <a:rPr lang="de-DE" dirty="0"/>
              <a:t>Typen von Sachaufgaben</a:t>
            </a:r>
          </a:p>
        </p:txBody>
      </p:sp>
      <p:sp>
        <p:nvSpPr>
          <p:cNvPr id="4" name="Textfeld 3">
            <a:extLst>
              <a:ext uri="{FF2B5EF4-FFF2-40B4-BE49-F238E27FC236}">
                <a16:creationId xmlns:a16="http://schemas.microsoft.com/office/drawing/2014/main" id="{83E6D0A5-9BBC-F84F-A114-C2D5D1AEE38A}"/>
              </a:ext>
            </a:extLst>
          </p:cNvPr>
          <p:cNvSpPr txBox="1"/>
          <p:nvPr/>
        </p:nvSpPr>
        <p:spPr>
          <a:xfrm>
            <a:off x="2743708" y="4031187"/>
            <a:ext cx="2808312" cy="600164"/>
          </a:xfrm>
          <a:prstGeom prst="rect">
            <a:avLst/>
          </a:prstGeom>
          <a:noFill/>
          <a:ln w="19050">
            <a:solidFill>
              <a:srgbClr val="327A86"/>
            </a:solidFill>
            <a:prstDash val="sysDash"/>
          </a:ln>
        </p:spPr>
        <p:txBody>
          <a:bodyPr wrap="square" rtlCol="0">
            <a:spAutoFit/>
          </a:bodyPr>
          <a:lstStyle/>
          <a:p>
            <a:pPr marL="9525">
              <a:spcBef>
                <a:spcPts val="400"/>
              </a:spcBef>
            </a:pPr>
            <a:r>
              <a:rPr lang="de-DE" sz="1100" dirty="0">
                <a:latin typeface="Calibri" panose="020F0502020204030204" pitchFamily="34" charset="0"/>
                <a:cs typeface="Calibri" panose="020F0502020204030204" pitchFamily="34" charset="0"/>
              </a:rPr>
              <a:t>In der Klasse 2a sind 21 Kinder. In der Klasse 2b sind 18 Kinder. Wie viele Kinder sind es zusammen?</a:t>
            </a:r>
          </a:p>
        </p:txBody>
      </p:sp>
      <p:sp>
        <p:nvSpPr>
          <p:cNvPr id="5" name="Textfeld 4">
            <a:extLst>
              <a:ext uri="{FF2B5EF4-FFF2-40B4-BE49-F238E27FC236}">
                <a16:creationId xmlns:a16="http://schemas.microsoft.com/office/drawing/2014/main" id="{D3137745-30D1-814F-8DB9-463349260A7B}"/>
              </a:ext>
            </a:extLst>
          </p:cNvPr>
          <p:cNvSpPr txBox="1"/>
          <p:nvPr/>
        </p:nvSpPr>
        <p:spPr>
          <a:xfrm>
            <a:off x="5364088" y="3356992"/>
            <a:ext cx="184731" cy="369332"/>
          </a:xfrm>
          <a:prstGeom prst="rect">
            <a:avLst/>
          </a:prstGeom>
          <a:noFill/>
        </p:spPr>
        <p:txBody>
          <a:bodyPr wrap="none" rtlCol="0">
            <a:spAutoFit/>
          </a:bodyPr>
          <a:lstStyle/>
          <a:p>
            <a:pPr marL="342900" indent="-342900">
              <a:spcBef>
                <a:spcPts val="400"/>
              </a:spcBef>
            </a:pPr>
            <a:endParaRPr lang="de-DE" sz="1800" dirty="0">
              <a:latin typeface="Calibri"/>
              <a:cs typeface="Calibri"/>
            </a:endParaRPr>
          </a:p>
        </p:txBody>
      </p:sp>
      <p:pic>
        <p:nvPicPr>
          <p:cNvPr id="11" name="Grafik 10">
            <a:extLst>
              <a:ext uri="{FF2B5EF4-FFF2-40B4-BE49-F238E27FC236}">
                <a16:creationId xmlns:a16="http://schemas.microsoft.com/office/drawing/2014/main" id="{18647EDB-28BA-044F-B7FF-76850E92236F}"/>
              </a:ext>
            </a:extLst>
          </p:cNvPr>
          <p:cNvPicPr>
            <a:picLocks noChangeAspect="1"/>
          </p:cNvPicPr>
          <p:nvPr/>
        </p:nvPicPr>
        <p:blipFill>
          <a:blip r:embed="rId3"/>
          <a:stretch>
            <a:fillRect/>
          </a:stretch>
        </p:blipFill>
        <p:spPr>
          <a:xfrm>
            <a:off x="3723657" y="5060033"/>
            <a:ext cx="2093029" cy="1511052"/>
          </a:xfrm>
          <a:prstGeom prst="rect">
            <a:avLst/>
          </a:prstGeom>
        </p:spPr>
      </p:pic>
      <p:sp>
        <p:nvSpPr>
          <p:cNvPr id="6" name="Textfeld 5">
            <a:extLst>
              <a:ext uri="{FF2B5EF4-FFF2-40B4-BE49-F238E27FC236}">
                <a16:creationId xmlns:a16="http://schemas.microsoft.com/office/drawing/2014/main" id="{E1562760-71BA-0F44-87B6-80E73205119B}"/>
              </a:ext>
            </a:extLst>
          </p:cNvPr>
          <p:cNvSpPr txBox="1"/>
          <p:nvPr/>
        </p:nvSpPr>
        <p:spPr>
          <a:xfrm>
            <a:off x="323528" y="6263308"/>
            <a:ext cx="4392488" cy="307777"/>
          </a:xfrm>
          <a:prstGeom prst="rect">
            <a:avLst/>
          </a:prstGeom>
          <a:noFill/>
        </p:spPr>
        <p:txBody>
          <a:bodyPr wrap="square" rtlCol="0">
            <a:spAutoFit/>
          </a:bodyPr>
          <a:lstStyle/>
          <a:p>
            <a:pPr marL="342900" indent="-342900">
              <a:spcBef>
                <a:spcPts val="400"/>
              </a:spcBef>
            </a:pPr>
            <a:r>
              <a:rPr lang="de-DE" sz="1400" i="1" dirty="0">
                <a:solidFill>
                  <a:srgbClr val="327A86"/>
                </a:solidFill>
              </a:rPr>
              <a:t>(vgl. u. a. Krauthausen &amp; Scherer 2007)</a:t>
            </a:r>
            <a:endParaRPr lang="de-DE" sz="1400" i="1" dirty="0">
              <a:solidFill>
                <a:srgbClr val="327A86"/>
              </a:solidFill>
              <a:latin typeface="Calibri"/>
              <a:cs typeface="Calibri"/>
            </a:endParaRPr>
          </a:p>
        </p:txBody>
      </p:sp>
      <p:pic>
        <p:nvPicPr>
          <p:cNvPr id="9" name="Grafik 8">
            <a:extLst>
              <a:ext uri="{FF2B5EF4-FFF2-40B4-BE49-F238E27FC236}">
                <a16:creationId xmlns:a16="http://schemas.microsoft.com/office/drawing/2014/main" id="{AA3155FC-63D8-7E44-B16B-DA2F9C93913C}"/>
              </a:ext>
            </a:extLst>
          </p:cNvPr>
          <p:cNvPicPr>
            <a:picLocks noChangeAspect="1"/>
          </p:cNvPicPr>
          <p:nvPr/>
        </p:nvPicPr>
        <p:blipFill>
          <a:blip r:embed="rId4"/>
          <a:stretch>
            <a:fillRect/>
          </a:stretch>
        </p:blipFill>
        <p:spPr>
          <a:xfrm>
            <a:off x="6177586" y="4927654"/>
            <a:ext cx="2523662" cy="1508095"/>
          </a:xfrm>
          <a:prstGeom prst="rect">
            <a:avLst/>
          </a:prstGeom>
        </p:spPr>
      </p:pic>
      <p:sp>
        <p:nvSpPr>
          <p:cNvPr id="10" name="Textfeld 9">
            <a:extLst>
              <a:ext uri="{FF2B5EF4-FFF2-40B4-BE49-F238E27FC236}">
                <a16:creationId xmlns:a16="http://schemas.microsoft.com/office/drawing/2014/main" id="{507E3C7F-E576-3C41-87E2-A6621329707F}"/>
              </a:ext>
            </a:extLst>
          </p:cNvPr>
          <p:cNvSpPr txBox="1"/>
          <p:nvPr/>
        </p:nvSpPr>
        <p:spPr>
          <a:xfrm>
            <a:off x="6108774" y="1001018"/>
            <a:ext cx="2783706" cy="1323439"/>
          </a:xfrm>
          <a:prstGeom prst="rect">
            <a:avLst/>
          </a:prstGeom>
          <a:noFill/>
        </p:spPr>
        <p:txBody>
          <a:bodyPr wrap="square" rtlCol="0">
            <a:spAutoFit/>
          </a:bodyPr>
          <a:lstStyle/>
          <a:p>
            <a:pPr marL="228600" lvl="0" indent="-228600">
              <a:buClr>
                <a:srgbClr val="327A86"/>
              </a:buClr>
              <a:buFont typeface="+mj-lt"/>
              <a:buAutoNum type="alphaLcParenR"/>
            </a:pPr>
            <a:r>
              <a:rPr lang="de-DE" sz="800" dirty="0">
                <a:latin typeface="Calibri" panose="020F0502020204030204" pitchFamily="34" charset="0"/>
                <a:cs typeface="Calibri" panose="020F0502020204030204" pitchFamily="34" charset="0"/>
              </a:rPr>
              <a:t>Das Karussell hat acht Gondeln. </a:t>
            </a:r>
            <a:br>
              <a:rPr lang="de-DE" sz="800" dirty="0">
                <a:latin typeface="Calibri" panose="020F0502020204030204" pitchFamily="34" charset="0"/>
                <a:cs typeface="Calibri" panose="020F0502020204030204" pitchFamily="34" charset="0"/>
              </a:rPr>
            </a:br>
            <a:r>
              <a:rPr lang="de-DE" sz="800" dirty="0">
                <a:latin typeface="Calibri" panose="020F0502020204030204" pitchFamily="34" charset="0"/>
                <a:cs typeface="Calibri" panose="020F0502020204030204" pitchFamily="34" charset="0"/>
              </a:rPr>
              <a:t>Wie viele Personen können mitfahren?</a:t>
            </a:r>
          </a:p>
          <a:p>
            <a:pPr marL="228600" lvl="0" indent="-228600">
              <a:buClr>
                <a:srgbClr val="327A86"/>
              </a:buClr>
              <a:buFont typeface="+mj-lt"/>
              <a:buAutoNum type="alphaLcParenR"/>
            </a:pPr>
            <a:r>
              <a:rPr lang="de-DE" sz="800" dirty="0">
                <a:latin typeface="Calibri" panose="020F0502020204030204" pitchFamily="34" charset="0"/>
                <a:cs typeface="Calibri" panose="020F0502020204030204" pitchFamily="34" charset="0"/>
              </a:rPr>
              <a:t>In der Warteschlange stehen zwölf Kinder.</a:t>
            </a:r>
            <a:br>
              <a:rPr lang="de-DE" sz="800" dirty="0">
                <a:latin typeface="Calibri" panose="020F0502020204030204" pitchFamily="34" charset="0"/>
                <a:cs typeface="Calibri" panose="020F0502020204030204" pitchFamily="34" charset="0"/>
              </a:rPr>
            </a:br>
            <a:r>
              <a:rPr lang="de-DE" sz="800" dirty="0">
                <a:latin typeface="Calibri" panose="020F0502020204030204" pitchFamily="34" charset="0"/>
                <a:cs typeface="Calibri" panose="020F0502020204030204" pitchFamily="34" charset="0"/>
              </a:rPr>
              <a:t>Wie viele Gondeln brauchen sie?</a:t>
            </a:r>
          </a:p>
          <a:p>
            <a:pPr marL="228600" lvl="0" indent="-228600">
              <a:buClr>
                <a:srgbClr val="327A86"/>
              </a:buClr>
              <a:buFont typeface="+mj-lt"/>
              <a:buAutoNum type="alphaLcParenR"/>
            </a:pPr>
            <a:r>
              <a:rPr lang="de-DE" sz="800" dirty="0">
                <a:latin typeface="Calibri" panose="020F0502020204030204" pitchFamily="34" charset="0"/>
                <a:cs typeface="Calibri" panose="020F0502020204030204" pitchFamily="34" charset="0"/>
              </a:rPr>
              <a:t>Bei einer Fahrt sind vier Gondeln voll besetzt. In einer weiteren Gondel sitzen drei Kinder.</a:t>
            </a:r>
            <a:br>
              <a:rPr lang="de-DE" sz="800" dirty="0">
                <a:latin typeface="Calibri" panose="020F0502020204030204" pitchFamily="34" charset="0"/>
                <a:cs typeface="Calibri" panose="020F0502020204030204" pitchFamily="34" charset="0"/>
              </a:rPr>
            </a:br>
            <a:r>
              <a:rPr lang="de-DE" sz="800" dirty="0">
                <a:latin typeface="Calibri" panose="020F0502020204030204" pitchFamily="34" charset="0"/>
                <a:cs typeface="Calibri" panose="020F0502020204030204" pitchFamily="34" charset="0"/>
              </a:rPr>
              <a:t>Wie viele Personen fahren mit?</a:t>
            </a:r>
          </a:p>
          <a:p>
            <a:pPr marL="228600" lvl="0" indent="-228600">
              <a:buClr>
                <a:srgbClr val="327A86"/>
              </a:buClr>
              <a:buFont typeface="+mj-lt"/>
              <a:buAutoNum type="alphaLcParenR"/>
            </a:pPr>
            <a:r>
              <a:rPr lang="de-DE" sz="800" dirty="0">
                <a:latin typeface="Calibri" panose="020F0502020204030204" pitchFamily="34" charset="0"/>
                <a:cs typeface="Calibri" panose="020F0502020204030204" pitchFamily="34" charset="0"/>
              </a:rPr>
              <a:t>Jetzt sind drei Gondeln voll besetzt.</a:t>
            </a:r>
            <a:br>
              <a:rPr lang="de-DE" sz="800" dirty="0">
                <a:latin typeface="Calibri" panose="020F0502020204030204" pitchFamily="34" charset="0"/>
                <a:cs typeface="Calibri" panose="020F0502020204030204" pitchFamily="34" charset="0"/>
              </a:rPr>
            </a:br>
            <a:r>
              <a:rPr lang="de-DE" sz="800" dirty="0">
                <a:latin typeface="Calibri" panose="020F0502020204030204" pitchFamily="34" charset="0"/>
                <a:cs typeface="Calibri" panose="020F0502020204030204" pitchFamily="34" charset="0"/>
              </a:rPr>
              <a:t>Wie viele Personen können noch einsteigen?</a:t>
            </a:r>
          </a:p>
          <a:p>
            <a:pPr marL="228600" lvl="0" indent="-228600">
              <a:buClr>
                <a:srgbClr val="327A86"/>
              </a:buClr>
              <a:buFont typeface="+mj-lt"/>
              <a:buAutoNum type="alphaLcParenR"/>
            </a:pPr>
            <a:r>
              <a:rPr lang="de-DE" sz="800" dirty="0">
                <a:latin typeface="Calibri" panose="020F0502020204030204" pitchFamily="34" charset="0"/>
                <a:cs typeface="Calibri" panose="020F0502020204030204" pitchFamily="34" charset="0"/>
              </a:rPr>
              <a:t>Finde eigene Aufgaben. </a:t>
            </a:r>
          </a:p>
        </p:txBody>
      </p:sp>
      <p:pic>
        <p:nvPicPr>
          <p:cNvPr id="16" name="Grafik 15">
            <a:extLst>
              <a:ext uri="{FF2B5EF4-FFF2-40B4-BE49-F238E27FC236}">
                <a16:creationId xmlns:a16="http://schemas.microsoft.com/office/drawing/2014/main" id="{64522868-2937-DB4B-917B-55F16E862C0D}"/>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96094" y="850871"/>
            <a:ext cx="2337757" cy="2293836"/>
          </a:xfrm>
          <a:prstGeom prst="rect">
            <a:avLst/>
          </a:prstGeom>
          <a:noFill/>
          <a:ln>
            <a:noFill/>
          </a:ln>
        </p:spPr>
      </p:pic>
      <p:pic>
        <p:nvPicPr>
          <p:cNvPr id="17" name="Grafik 16">
            <a:extLst>
              <a:ext uri="{FF2B5EF4-FFF2-40B4-BE49-F238E27FC236}">
                <a16:creationId xmlns:a16="http://schemas.microsoft.com/office/drawing/2014/main" id="{3A8A0C95-B8B2-164A-B1BA-F8DA0BB0C204}"/>
              </a:ext>
            </a:extLst>
          </p:cNvPr>
          <p:cNvPicPr>
            <a:picLocks noChangeAspect="1"/>
          </p:cNvPicPr>
          <p:nvPr/>
        </p:nvPicPr>
        <p:blipFill>
          <a:blip r:embed="rId6"/>
          <a:stretch>
            <a:fillRect/>
          </a:stretch>
        </p:blipFill>
        <p:spPr>
          <a:xfrm>
            <a:off x="5923035" y="2765679"/>
            <a:ext cx="2736304" cy="1868867"/>
          </a:xfrm>
          <a:prstGeom prst="rect">
            <a:avLst/>
          </a:prstGeom>
        </p:spPr>
      </p:pic>
    </p:spTree>
    <p:extLst>
      <p:ext uri="{BB962C8B-B14F-4D97-AF65-F5344CB8AC3E}">
        <p14:creationId xmlns:p14="http://schemas.microsoft.com/office/powerpoint/2010/main" val="262273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8424936" cy="5400600"/>
          </a:xfrm>
          <a:ln>
            <a:noFill/>
          </a:ln>
        </p:spPr>
        <p:txBody>
          <a:bodyPr/>
          <a:lstStyle/>
          <a:p>
            <a:pPr marL="0" indent="0">
              <a:buNone/>
            </a:pPr>
            <a:r>
              <a:rPr lang="de-DE" b="1" dirty="0">
                <a:solidFill>
                  <a:srgbClr val="327A86"/>
                </a:solidFill>
              </a:rPr>
              <a:t>Sachbilder</a:t>
            </a:r>
          </a:p>
        </p:txBody>
      </p:sp>
      <p:sp>
        <p:nvSpPr>
          <p:cNvPr id="3" name="Titel 2"/>
          <p:cNvSpPr>
            <a:spLocks noGrp="1"/>
          </p:cNvSpPr>
          <p:nvPr>
            <p:ph type="title"/>
          </p:nvPr>
        </p:nvSpPr>
        <p:spPr/>
        <p:txBody>
          <a:bodyPr/>
          <a:lstStyle/>
          <a:p>
            <a:r>
              <a:rPr lang="de-DE" dirty="0"/>
              <a:t>Typen von Sachaufgaben</a:t>
            </a:r>
          </a:p>
        </p:txBody>
      </p:sp>
      <p:sp>
        <p:nvSpPr>
          <p:cNvPr id="5" name="Textfeld 4">
            <a:extLst>
              <a:ext uri="{FF2B5EF4-FFF2-40B4-BE49-F238E27FC236}">
                <a16:creationId xmlns:a16="http://schemas.microsoft.com/office/drawing/2014/main" id="{D3137745-30D1-814F-8DB9-463349260A7B}"/>
              </a:ext>
            </a:extLst>
          </p:cNvPr>
          <p:cNvSpPr txBox="1"/>
          <p:nvPr/>
        </p:nvSpPr>
        <p:spPr>
          <a:xfrm>
            <a:off x="5364088" y="3356992"/>
            <a:ext cx="184731" cy="369332"/>
          </a:xfrm>
          <a:prstGeom prst="rect">
            <a:avLst/>
          </a:prstGeom>
          <a:noFill/>
        </p:spPr>
        <p:txBody>
          <a:bodyPr wrap="none" rtlCol="0">
            <a:spAutoFit/>
          </a:bodyPr>
          <a:lstStyle/>
          <a:p>
            <a:pPr marL="342900" indent="-342900">
              <a:spcBef>
                <a:spcPts val="400"/>
              </a:spcBef>
            </a:pPr>
            <a:endParaRPr lang="de-DE" sz="1800" dirty="0">
              <a:latin typeface="Calibri"/>
              <a:cs typeface="Calibri"/>
            </a:endParaRPr>
          </a:p>
        </p:txBody>
      </p:sp>
      <p:pic>
        <p:nvPicPr>
          <p:cNvPr id="9" name="Grafik 8">
            <a:extLst>
              <a:ext uri="{FF2B5EF4-FFF2-40B4-BE49-F238E27FC236}">
                <a16:creationId xmlns:a16="http://schemas.microsoft.com/office/drawing/2014/main" id="{AA3155FC-63D8-7E44-B16B-DA2F9C93913C}"/>
              </a:ext>
            </a:extLst>
          </p:cNvPr>
          <p:cNvPicPr>
            <a:picLocks noChangeAspect="1"/>
          </p:cNvPicPr>
          <p:nvPr/>
        </p:nvPicPr>
        <p:blipFill>
          <a:blip r:embed="rId3"/>
          <a:stretch>
            <a:fillRect/>
          </a:stretch>
        </p:blipFill>
        <p:spPr>
          <a:xfrm>
            <a:off x="935596" y="1542492"/>
            <a:ext cx="7200800" cy="4303068"/>
          </a:xfrm>
          <a:prstGeom prst="rect">
            <a:avLst/>
          </a:prstGeom>
        </p:spPr>
      </p:pic>
    </p:spTree>
    <p:extLst>
      <p:ext uri="{BB962C8B-B14F-4D97-AF65-F5344CB8AC3E}">
        <p14:creationId xmlns:p14="http://schemas.microsoft.com/office/powerpoint/2010/main" val="3368854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ln>
            <a:noFill/>
          </a:ln>
        </p:spPr>
        <p:txBody>
          <a:bodyPr/>
          <a:lstStyle/>
          <a:p>
            <a:pPr marL="0" indent="0">
              <a:buNone/>
            </a:pPr>
            <a:r>
              <a:rPr lang="de-DE" b="1" dirty="0">
                <a:solidFill>
                  <a:srgbClr val="327A86"/>
                </a:solidFill>
              </a:rPr>
              <a:t>Textaufgabe</a:t>
            </a:r>
          </a:p>
        </p:txBody>
      </p:sp>
      <p:sp>
        <p:nvSpPr>
          <p:cNvPr id="3" name="Titel 2"/>
          <p:cNvSpPr>
            <a:spLocks noGrp="1"/>
          </p:cNvSpPr>
          <p:nvPr>
            <p:ph type="title"/>
          </p:nvPr>
        </p:nvSpPr>
        <p:spPr/>
        <p:txBody>
          <a:bodyPr/>
          <a:lstStyle/>
          <a:p>
            <a:r>
              <a:rPr lang="de-DE" dirty="0"/>
              <a:t>Typen von Sachaufgaben</a:t>
            </a:r>
          </a:p>
        </p:txBody>
      </p:sp>
      <p:sp>
        <p:nvSpPr>
          <p:cNvPr id="5" name="Textfeld 4">
            <a:extLst>
              <a:ext uri="{FF2B5EF4-FFF2-40B4-BE49-F238E27FC236}">
                <a16:creationId xmlns:a16="http://schemas.microsoft.com/office/drawing/2014/main" id="{D3137745-30D1-814F-8DB9-463349260A7B}"/>
              </a:ext>
            </a:extLst>
          </p:cNvPr>
          <p:cNvSpPr txBox="1"/>
          <p:nvPr/>
        </p:nvSpPr>
        <p:spPr>
          <a:xfrm>
            <a:off x="5364088" y="3356992"/>
            <a:ext cx="184731" cy="369332"/>
          </a:xfrm>
          <a:prstGeom prst="rect">
            <a:avLst/>
          </a:prstGeom>
          <a:noFill/>
        </p:spPr>
        <p:txBody>
          <a:bodyPr wrap="none" rtlCol="0">
            <a:spAutoFit/>
          </a:bodyPr>
          <a:lstStyle/>
          <a:p>
            <a:pPr marL="342900" indent="-342900">
              <a:spcBef>
                <a:spcPts val="400"/>
              </a:spcBef>
            </a:pPr>
            <a:endParaRPr lang="de-DE" sz="1800" dirty="0">
              <a:latin typeface="Calibri"/>
              <a:cs typeface="Calibri"/>
            </a:endParaRPr>
          </a:p>
        </p:txBody>
      </p:sp>
      <p:sp>
        <p:nvSpPr>
          <p:cNvPr id="14" name="Textfeld 13">
            <a:extLst>
              <a:ext uri="{FF2B5EF4-FFF2-40B4-BE49-F238E27FC236}">
                <a16:creationId xmlns:a16="http://schemas.microsoft.com/office/drawing/2014/main" id="{1D520F6F-125A-2147-A887-4625467DD587}"/>
              </a:ext>
            </a:extLst>
          </p:cNvPr>
          <p:cNvSpPr txBox="1"/>
          <p:nvPr/>
        </p:nvSpPr>
        <p:spPr>
          <a:xfrm>
            <a:off x="1475656" y="1831174"/>
            <a:ext cx="6768752" cy="1302921"/>
          </a:xfrm>
          <a:prstGeom prst="rect">
            <a:avLst/>
          </a:prstGeom>
          <a:noFill/>
          <a:ln w="38100">
            <a:solidFill>
              <a:srgbClr val="327A86"/>
            </a:solidFill>
            <a:prstDash val="sysDash"/>
          </a:ln>
        </p:spPr>
        <p:txBody>
          <a:bodyPr wrap="square" rtlCol="0">
            <a:spAutoFit/>
          </a:bodyPr>
          <a:lstStyle/>
          <a:p>
            <a:pPr marL="9525">
              <a:spcBef>
                <a:spcPts val="400"/>
              </a:spcBef>
            </a:pPr>
            <a:r>
              <a:rPr lang="de-DE" dirty="0">
                <a:latin typeface="Calibri" panose="020F0502020204030204" pitchFamily="34" charset="0"/>
                <a:cs typeface="Calibri" panose="020F0502020204030204" pitchFamily="34" charset="0"/>
              </a:rPr>
              <a:t>In der Klasse 2a sind 21 Kinder. </a:t>
            </a:r>
          </a:p>
          <a:p>
            <a:pPr marL="9525">
              <a:spcBef>
                <a:spcPts val="400"/>
              </a:spcBef>
            </a:pPr>
            <a:r>
              <a:rPr lang="de-DE" dirty="0">
                <a:latin typeface="Calibri" panose="020F0502020204030204" pitchFamily="34" charset="0"/>
                <a:cs typeface="Calibri" panose="020F0502020204030204" pitchFamily="34" charset="0"/>
              </a:rPr>
              <a:t>In der Klasse 2b sind 18 Kinder. </a:t>
            </a:r>
          </a:p>
          <a:p>
            <a:pPr marL="9525">
              <a:spcBef>
                <a:spcPts val="400"/>
              </a:spcBef>
            </a:pPr>
            <a:r>
              <a:rPr lang="de-DE" dirty="0">
                <a:latin typeface="Calibri" panose="020F0502020204030204" pitchFamily="34" charset="0"/>
                <a:cs typeface="Calibri" panose="020F0502020204030204" pitchFamily="34" charset="0"/>
              </a:rPr>
              <a:t>Wie viele Kinder sind es zusammen?</a:t>
            </a:r>
          </a:p>
        </p:txBody>
      </p:sp>
    </p:spTree>
    <p:extLst>
      <p:ext uri="{BB962C8B-B14F-4D97-AF65-F5344CB8AC3E}">
        <p14:creationId xmlns:p14="http://schemas.microsoft.com/office/powerpoint/2010/main" val="30561519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ln>
            <a:noFill/>
          </a:ln>
        </p:spPr>
        <p:txBody>
          <a:bodyPr/>
          <a:lstStyle/>
          <a:p>
            <a:pPr marL="0" indent="0">
              <a:buNone/>
            </a:pPr>
            <a:r>
              <a:rPr lang="de-DE" b="1" dirty="0">
                <a:solidFill>
                  <a:srgbClr val="327A86"/>
                </a:solidFill>
              </a:rPr>
              <a:t>Bild-Text-Aufgabe</a:t>
            </a:r>
          </a:p>
        </p:txBody>
      </p:sp>
      <p:sp>
        <p:nvSpPr>
          <p:cNvPr id="3" name="Titel 2"/>
          <p:cNvSpPr>
            <a:spLocks noGrp="1"/>
          </p:cNvSpPr>
          <p:nvPr>
            <p:ph type="title"/>
          </p:nvPr>
        </p:nvSpPr>
        <p:spPr/>
        <p:txBody>
          <a:bodyPr/>
          <a:lstStyle/>
          <a:p>
            <a:r>
              <a:rPr lang="de-DE" dirty="0"/>
              <a:t>Typen von Sachaufgaben</a:t>
            </a:r>
          </a:p>
        </p:txBody>
      </p:sp>
      <p:sp>
        <p:nvSpPr>
          <p:cNvPr id="5" name="Textfeld 4">
            <a:extLst>
              <a:ext uri="{FF2B5EF4-FFF2-40B4-BE49-F238E27FC236}">
                <a16:creationId xmlns:a16="http://schemas.microsoft.com/office/drawing/2014/main" id="{D3137745-30D1-814F-8DB9-463349260A7B}"/>
              </a:ext>
            </a:extLst>
          </p:cNvPr>
          <p:cNvSpPr txBox="1"/>
          <p:nvPr/>
        </p:nvSpPr>
        <p:spPr>
          <a:xfrm>
            <a:off x="5364088" y="3356992"/>
            <a:ext cx="184731" cy="369332"/>
          </a:xfrm>
          <a:prstGeom prst="rect">
            <a:avLst/>
          </a:prstGeom>
          <a:noFill/>
        </p:spPr>
        <p:txBody>
          <a:bodyPr wrap="none" rtlCol="0">
            <a:spAutoFit/>
          </a:bodyPr>
          <a:lstStyle/>
          <a:p>
            <a:pPr marL="342900" indent="-342900">
              <a:spcBef>
                <a:spcPts val="400"/>
              </a:spcBef>
            </a:pPr>
            <a:endParaRPr lang="de-DE" sz="1800" dirty="0">
              <a:latin typeface="Calibri"/>
              <a:cs typeface="Calibri"/>
            </a:endParaRPr>
          </a:p>
        </p:txBody>
      </p:sp>
      <p:pic>
        <p:nvPicPr>
          <p:cNvPr id="14" name="Grafik 13">
            <a:extLst>
              <a:ext uri="{FF2B5EF4-FFF2-40B4-BE49-F238E27FC236}">
                <a16:creationId xmlns:a16="http://schemas.microsoft.com/office/drawing/2014/main" id="{5DB2BF3C-BEFF-D148-9948-AAFC0F8F18D4}"/>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613" y="1988840"/>
            <a:ext cx="4420665" cy="3983930"/>
          </a:xfrm>
          <a:prstGeom prst="rect">
            <a:avLst/>
          </a:prstGeom>
          <a:noFill/>
          <a:ln>
            <a:noFill/>
          </a:ln>
        </p:spPr>
      </p:pic>
      <p:sp>
        <p:nvSpPr>
          <p:cNvPr id="15" name="Textfeld 14">
            <a:extLst>
              <a:ext uri="{FF2B5EF4-FFF2-40B4-BE49-F238E27FC236}">
                <a16:creationId xmlns:a16="http://schemas.microsoft.com/office/drawing/2014/main" id="{4FB27F5B-CC21-1D40-91E8-F101E5FCF674}"/>
              </a:ext>
            </a:extLst>
          </p:cNvPr>
          <p:cNvSpPr txBox="1"/>
          <p:nvPr/>
        </p:nvSpPr>
        <p:spPr>
          <a:xfrm>
            <a:off x="4930167" y="1268760"/>
            <a:ext cx="4108202" cy="3593291"/>
          </a:xfrm>
          <a:prstGeom prst="rect">
            <a:avLst/>
          </a:prstGeom>
          <a:noFill/>
        </p:spPr>
        <p:txBody>
          <a:bodyPr wrap="square" rtlCol="0">
            <a:spAutoFit/>
          </a:bodyPr>
          <a:lstStyle/>
          <a:p>
            <a:pPr marL="320675" lvl="0" indent="-320675">
              <a:buClr>
                <a:srgbClr val="327A86"/>
              </a:buClr>
              <a:buFont typeface="+mj-lt"/>
              <a:buAutoNum type="alphaLcParenR"/>
            </a:pPr>
            <a:r>
              <a:rPr lang="de-DE" sz="1750" dirty="0">
                <a:latin typeface="Calibri" panose="020F0502020204030204" pitchFamily="34" charset="0"/>
                <a:cs typeface="Calibri" panose="020F0502020204030204" pitchFamily="34" charset="0"/>
              </a:rPr>
              <a:t>Das Karussell hat acht Gondeln. </a:t>
            </a:r>
            <a:br>
              <a:rPr lang="de-DE" sz="1750" dirty="0">
                <a:latin typeface="Calibri" panose="020F0502020204030204" pitchFamily="34" charset="0"/>
                <a:cs typeface="Calibri" panose="020F0502020204030204" pitchFamily="34" charset="0"/>
              </a:rPr>
            </a:br>
            <a:r>
              <a:rPr lang="de-DE" sz="1750" dirty="0">
                <a:latin typeface="Calibri" panose="020F0502020204030204" pitchFamily="34" charset="0"/>
                <a:cs typeface="Calibri" panose="020F0502020204030204" pitchFamily="34" charset="0"/>
              </a:rPr>
              <a:t>Wie viele Personen können mitfahren?</a:t>
            </a:r>
          </a:p>
          <a:p>
            <a:pPr marL="358775" lvl="0" indent="-358775">
              <a:buClr>
                <a:srgbClr val="327A86"/>
              </a:buClr>
              <a:buFont typeface="+mj-lt"/>
              <a:buAutoNum type="alphaLcParenR"/>
            </a:pPr>
            <a:r>
              <a:rPr lang="de-DE" sz="1750" dirty="0">
                <a:latin typeface="Calibri" panose="020F0502020204030204" pitchFamily="34" charset="0"/>
                <a:cs typeface="Calibri" panose="020F0502020204030204" pitchFamily="34" charset="0"/>
              </a:rPr>
              <a:t>In der Warteschlange stehen zwölf Kinder.</a:t>
            </a:r>
            <a:br>
              <a:rPr lang="de-DE" sz="1750" dirty="0">
                <a:latin typeface="Calibri" panose="020F0502020204030204" pitchFamily="34" charset="0"/>
                <a:cs typeface="Calibri" panose="020F0502020204030204" pitchFamily="34" charset="0"/>
              </a:rPr>
            </a:br>
            <a:r>
              <a:rPr lang="de-DE" sz="1750" dirty="0">
                <a:latin typeface="Calibri" panose="020F0502020204030204" pitchFamily="34" charset="0"/>
                <a:cs typeface="Calibri" panose="020F0502020204030204" pitchFamily="34" charset="0"/>
              </a:rPr>
              <a:t>Wie viele Gondeln brauchen sie?</a:t>
            </a:r>
          </a:p>
          <a:p>
            <a:pPr marL="358775" lvl="0" indent="-358775">
              <a:buClr>
                <a:srgbClr val="327A86"/>
              </a:buClr>
              <a:buFont typeface="+mj-lt"/>
              <a:buAutoNum type="alphaLcParenR"/>
            </a:pPr>
            <a:r>
              <a:rPr lang="de-DE" sz="1750" dirty="0">
                <a:latin typeface="Calibri" panose="020F0502020204030204" pitchFamily="34" charset="0"/>
                <a:cs typeface="Calibri" panose="020F0502020204030204" pitchFamily="34" charset="0"/>
              </a:rPr>
              <a:t>Bei einer Fahrt sind vier Gondeln voll besetzt. In einer weiteren Gondel sitzen drei Kinder.</a:t>
            </a:r>
            <a:br>
              <a:rPr lang="de-DE" sz="1750" dirty="0">
                <a:latin typeface="Calibri" panose="020F0502020204030204" pitchFamily="34" charset="0"/>
                <a:cs typeface="Calibri" panose="020F0502020204030204" pitchFamily="34" charset="0"/>
              </a:rPr>
            </a:br>
            <a:r>
              <a:rPr lang="de-DE" sz="1750" dirty="0">
                <a:latin typeface="Calibri" panose="020F0502020204030204" pitchFamily="34" charset="0"/>
                <a:cs typeface="Calibri" panose="020F0502020204030204" pitchFamily="34" charset="0"/>
              </a:rPr>
              <a:t>Wie viele Personen fahren mit?</a:t>
            </a:r>
          </a:p>
          <a:p>
            <a:pPr marL="358775" lvl="0" indent="-358775">
              <a:buClr>
                <a:srgbClr val="327A86"/>
              </a:buClr>
              <a:buFont typeface="+mj-lt"/>
              <a:buAutoNum type="alphaLcParenR"/>
            </a:pPr>
            <a:r>
              <a:rPr lang="de-DE" sz="1750" dirty="0">
                <a:latin typeface="Calibri" panose="020F0502020204030204" pitchFamily="34" charset="0"/>
                <a:cs typeface="Calibri" panose="020F0502020204030204" pitchFamily="34" charset="0"/>
              </a:rPr>
              <a:t>Jetzt sind drei Gondeln voll besetzt.</a:t>
            </a:r>
            <a:br>
              <a:rPr lang="de-DE" sz="1750" dirty="0">
                <a:latin typeface="Calibri" panose="020F0502020204030204" pitchFamily="34" charset="0"/>
                <a:cs typeface="Calibri" panose="020F0502020204030204" pitchFamily="34" charset="0"/>
              </a:rPr>
            </a:br>
            <a:r>
              <a:rPr lang="de-DE" sz="1750" dirty="0">
                <a:latin typeface="Calibri" panose="020F0502020204030204" pitchFamily="34" charset="0"/>
                <a:cs typeface="Calibri" panose="020F0502020204030204" pitchFamily="34" charset="0"/>
              </a:rPr>
              <a:t>Wie viele Personen können noch einsteigen?</a:t>
            </a:r>
          </a:p>
          <a:p>
            <a:pPr marL="358775" lvl="0" indent="-358775">
              <a:buClr>
                <a:srgbClr val="327A86"/>
              </a:buClr>
              <a:buFont typeface="+mj-lt"/>
              <a:buAutoNum type="alphaLcParenR"/>
            </a:pPr>
            <a:r>
              <a:rPr lang="de-DE" sz="1750" dirty="0">
                <a:latin typeface="Calibri" panose="020F0502020204030204" pitchFamily="34" charset="0"/>
                <a:cs typeface="Calibri" panose="020F0502020204030204" pitchFamily="34" charset="0"/>
              </a:rPr>
              <a:t>Finde eigene Aufgaben. </a:t>
            </a:r>
          </a:p>
        </p:txBody>
      </p:sp>
    </p:spTree>
    <p:extLst>
      <p:ext uri="{BB962C8B-B14F-4D97-AF65-F5344CB8AC3E}">
        <p14:creationId xmlns:p14="http://schemas.microsoft.com/office/powerpoint/2010/main" val="25890096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ln>
            <a:noFill/>
          </a:ln>
        </p:spPr>
        <p:txBody>
          <a:bodyPr/>
          <a:lstStyle/>
          <a:p>
            <a:pPr marL="0" indent="0">
              <a:buNone/>
            </a:pPr>
            <a:r>
              <a:rPr lang="de-DE" b="1" dirty="0">
                <a:solidFill>
                  <a:srgbClr val="327A86"/>
                </a:solidFill>
              </a:rPr>
              <a:t>Erfinden von Rechengeschichten</a:t>
            </a:r>
          </a:p>
        </p:txBody>
      </p:sp>
      <p:sp>
        <p:nvSpPr>
          <p:cNvPr id="3" name="Titel 2"/>
          <p:cNvSpPr>
            <a:spLocks noGrp="1"/>
          </p:cNvSpPr>
          <p:nvPr>
            <p:ph type="title"/>
          </p:nvPr>
        </p:nvSpPr>
        <p:spPr/>
        <p:txBody>
          <a:bodyPr/>
          <a:lstStyle/>
          <a:p>
            <a:r>
              <a:rPr lang="de-DE" dirty="0"/>
              <a:t>Typen von Sachaufgaben</a:t>
            </a:r>
          </a:p>
        </p:txBody>
      </p:sp>
      <p:sp>
        <p:nvSpPr>
          <p:cNvPr id="5" name="Textfeld 4">
            <a:extLst>
              <a:ext uri="{FF2B5EF4-FFF2-40B4-BE49-F238E27FC236}">
                <a16:creationId xmlns:a16="http://schemas.microsoft.com/office/drawing/2014/main" id="{D3137745-30D1-814F-8DB9-463349260A7B}"/>
              </a:ext>
            </a:extLst>
          </p:cNvPr>
          <p:cNvSpPr txBox="1"/>
          <p:nvPr/>
        </p:nvSpPr>
        <p:spPr>
          <a:xfrm>
            <a:off x="5364088" y="3356992"/>
            <a:ext cx="184731" cy="369332"/>
          </a:xfrm>
          <a:prstGeom prst="rect">
            <a:avLst/>
          </a:prstGeom>
          <a:noFill/>
        </p:spPr>
        <p:txBody>
          <a:bodyPr wrap="none" rtlCol="0">
            <a:spAutoFit/>
          </a:bodyPr>
          <a:lstStyle/>
          <a:p>
            <a:pPr marL="342900" indent="-342900">
              <a:spcBef>
                <a:spcPts val="400"/>
              </a:spcBef>
            </a:pPr>
            <a:endParaRPr lang="de-DE" sz="1800" dirty="0">
              <a:latin typeface="Calibri"/>
              <a:cs typeface="Calibri"/>
            </a:endParaRPr>
          </a:p>
        </p:txBody>
      </p:sp>
      <p:sp>
        <p:nvSpPr>
          <p:cNvPr id="6" name="Wolkenförmige Legende 5">
            <a:extLst>
              <a:ext uri="{FF2B5EF4-FFF2-40B4-BE49-F238E27FC236}">
                <a16:creationId xmlns:a16="http://schemas.microsoft.com/office/drawing/2014/main" id="{2BE8A8A5-1DF3-7447-8331-01842DA97E62}"/>
              </a:ext>
            </a:extLst>
          </p:cNvPr>
          <p:cNvSpPr/>
          <p:nvPr/>
        </p:nvSpPr>
        <p:spPr bwMode="auto">
          <a:xfrm>
            <a:off x="2627784" y="1880828"/>
            <a:ext cx="5472608" cy="2952328"/>
          </a:xfrm>
          <a:prstGeom prst="cloudCallout">
            <a:avLst>
              <a:gd name="adj1" fmla="val -55488"/>
              <a:gd name="adj2" fmla="val 72824"/>
            </a:avLst>
          </a:prstGeom>
          <a:ln>
            <a:headEnd/>
            <a:tailEnd/>
          </a:ln>
        </p:spPr>
        <p:style>
          <a:lnRef idx="1">
            <a:schemeClr val="accent1"/>
          </a:lnRef>
          <a:fillRef idx="3">
            <a:schemeClr val="accent1"/>
          </a:fillRef>
          <a:effectRef idx="2">
            <a:schemeClr val="accent1"/>
          </a:effectRef>
          <a:fontRef idx="minor">
            <a:schemeClr val="lt1"/>
          </a:fontRef>
        </p:style>
        <p:txBody>
          <a:bodyPr wrap="none" rtlCol="0" anchor="ctr">
            <a:prstTxWarp prst="textNoShape">
              <a:avLst/>
            </a:prstTxWarp>
          </a:bodyPr>
          <a:lstStyle/>
          <a:p>
            <a:pPr algn="ctr"/>
            <a:endParaRPr lang="de-DE" b="0" i="0" dirty="0">
              <a:latin typeface="Calibri Normal" charset="0"/>
            </a:endParaRPr>
          </a:p>
        </p:txBody>
      </p:sp>
    </p:spTree>
    <p:extLst>
      <p:ext uri="{BB962C8B-B14F-4D97-AF65-F5344CB8AC3E}">
        <p14:creationId xmlns:p14="http://schemas.microsoft.com/office/powerpoint/2010/main" val="3521247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ln>
            <a:noFill/>
          </a:ln>
        </p:spPr>
        <p:txBody>
          <a:bodyPr/>
          <a:lstStyle/>
          <a:p>
            <a:pPr marL="0" indent="0">
              <a:buNone/>
            </a:pPr>
            <a:r>
              <a:rPr lang="de-DE" b="1" dirty="0">
                <a:solidFill>
                  <a:srgbClr val="327A86"/>
                </a:solidFill>
              </a:rPr>
              <a:t>Sachprobleme</a:t>
            </a:r>
          </a:p>
        </p:txBody>
      </p:sp>
      <p:sp>
        <p:nvSpPr>
          <p:cNvPr id="3" name="Titel 2"/>
          <p:cNvSpPr>
            <a:spLocks noGrp="1"/>
          </p:cNvSpPr>
          <p:nvPr>
            <p:ph type="title"/>
          </p:nvPr>
        </p:nvSpPr>
        <p:spPr/>
        <p:txBody>
          <a:bodyPr/>
          <a:lstStyle/>
          <a:p>
            <a:r>
              <a:rPr lang="de-DE" dirty="0"/>
              <a:t>Typen von Sachaufgaben</a:t>
            </a:r>
          </a:p>
        </p:txBody>
      </p:sp>
      <p:sp>
        <p:nvSpPr>
          <p:cNvPr id="5" name="Textfeld 4">
            <a:extLst>
              <a:ext uri="{FF2B5EF4-FFF2-40B4-BE49-F238E27FC236}">
                <a16:creationId xmlns:a16="http://schemas.microsoft.com/office/drawing/2014/main" id="{D3137745-30D1-814F-8DB9-463349260A7B}"/>
              </a:ext>
            </a:extLst>
          </p:cNvPr>
          <p:cNvSpPr txBox="1"/>
          <p:nvPr/>
        </p:nvSpPr>
        <p:spPr>
          <a:xfrm>
            <a:off x="5364088" y="3356992"/>
            <a:ext cx="184731" cy="369332"/>
          </a:xfrm>
          <a:prstGeom prst="rect">
            <a:avLst/>
          </a:prstGeom>
          <a:noFill/>
        </p:spPr>
        <p:txBody>
          <a:bodyPr wrap="none" rtlCol="0">
            <a:spAutoFit/>
          </a:bodyPr>
          <a:lstStyle/>
          <a:p>
            <a:pPr marL="342900" indent="-342900">
              <a:spcBef>
                <a:spcPts val="400"/>
              </a:spcBef>
            </a:pPr>
            <a:endParaRPr lang="de-DE" sz="1800" dirty="0">
              <a:latin typeface="Calibri"/>
              <a:cs typeface="Calibri"/>
            </a:endParaRPr>
          </a:p>
        </p:txBody>
      </p:sp>
      <p:pic>
        <p:nvPicPr>
          <p:cNvPr id="11" name="Grafik 10">
            <a:extLst>
              <a:ext uri="{FF2B5EF4-FFF2-40B4-BE49-F238E27FC236}">
                <a16:creationId xmlns:a16="http://schemas.microsoft.com/office/drawing/2014/main" id="{18647EDB-28BA-044F-B7FF-76850E92236F}"/>
              </a:ext>
            </a:extLst>
          </p:cNvPr>
          <p:cNvPicPr>
            <a:picLocks noChangeAspect="1"/>
          </p:cNvPicPr>
          <p:nvPr/>
        </p:nvPicPr>
        <p:blipFill>
          <a:blip r:embed="rId3"/>
          <a:stretch>
            <a:fillRect/>
          </a:stretch>
        </p:blipFill>
        <p:spPr>
          <a:xfrm>
            <a:off x="1208293" y="1628800"/>
            <a:ext cx="6655405" cy="4804837"/>
          </a:xfrm>
          <a:prstGeom prst="rect">
            <a:avLst/>
          </a:prstGeom>
        </p:spPr>
      </p:pic>
      <p:sp>
        <p:nvSpPr>
          <p:cNvPr id="14" name="Textfeld 13">
            <a:extLst>
              <a:ext uri="{FF2B5EF4-FFF2-40B4-BE49-F238E27FC236}">
                <a16:creationId xmlns:a16="http://schemas.microsoft.com/office/drawing/2014/main" id="{EAEFCC3F-A8F4-6E43-A8BE-D998930DE408}"/>
              </a:ext>
            </a:extLst>
          </p:cNvPr>
          <p:cNvSpPr txBox="1"/>
          <p:nvPr/>
        </p:nvSpPr>
        <p:spPr>
          <a:xfrm>
            <a:off x="7308304" y="6381328"/>
            <a:ext cx="1656184" cy="307777"/>
          </a:xfrm>
          <a:prstGeom prst="rect">
            <a:avLst/>
          </a:prstGeom>
          <a:noFill/>
        </p:spPr>
        <p:txBody>
          <a:bodyPr wrap="square" rtlCol="0">
            <a:spAutoFit/>
          </a:bodyPr>
          <a:lstStyle/>
          <a:p>
            <a:pPr marL="342900" indent="-342900">
              <a:spcBef>
                <a:spcPts val="400"/>
              </a:spcBef>
            </a:pPr>
            <a:r>
              <a:rPr lang="de-DE" sz="1400" i="1" u="sng" dirty="0" err="1">
                <a:solidFill>
                  <a:srgbClr val="327A86"/>
                </a:solidFill>
                <a:latin typeface="Calibri"/>
                <a:cs typeface="Calibri"/>
              </a:rPr>
              <a:t>www.pikas.dzlm.de</a:t>
            </a:r>
            <a:endParaRPr lang="de-DE" sz="1400" i="1" u="sng" dirty="0">
              <a:solidFill>
                <a:srgbClr val="327A86"/>
              </a:solidFill>
              <a:latin typeface="Calibri"/>
              <a:cs typeface="Calibri"/>
            </a:endParaRPr>
          </a:p>
        </p:txBody>
      </p:sp>
    </p:spTree>
    <p:extLst>
      <p:ext uri="{BB962C8B-B14F-4D97-AF65-F5344CB8AC3E}">
        <p14:creationId xmlns:p14="http://schemas.microsoft.com/office/powerpoint/2010/main" val="7970229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ln>
            <a:noFill/>
          </a:ln>
        </p:spPr>
        <p:txBody>
          <a:bodyPr/>
          <a:lstStyle/>
          <a:p>
            <a:pPr marL="0" indent="0">
              <a:buNone/>
            </a:pPr>
            <a:r>
              <a:rPr lang="de-DE" b="1" dirty="0">
                <a:solidFill>
                  <a:srgbClr val="327A86"/>
                </a:solidFill>
              </a:rPr>
              <a:t>Sachtexte</a:t>
            </a:r>
          </a:p>
        </p:txBody>
      </p:sp>
      <p:sp>
        <p:nvSpPr>
          <p:cNvPr id="3" name="Titel 2"/>
          <p:cNvSpPr>
            <a:spLocks noGrp="1"/>
          </p:cNvSpPr>
          <p:nvPr>
            <p:ph type="title"/>
          </p:nvPr>
        </p:nvSpPr>
        <p:spPr/>
        <p:txBody>
          <a:bodyPr/>
          <a:lstStyle/>
          <a:p>
            <a:r>
              <a:rPr lang="de-DE" dirty="0"/>
              <a:t>Typen von Sachaufgaben</a:t>
            </a:r>
          </a:p>
        </p:txBody>
      </p:sp>
      <p:sp>
        <p:nvSpPr>
          <p:cNvPr id="5" name="Textfeld 4">
            <a:extLst>
              <a:ext uri="{FF2B5EF4-FFF2-40B4-BE49-F238E27FC236}">
                <a16:creationId xmlns:a16="http://schemas.microsoft.com/office/drawing/2014/main" id="{D3137745-30D1-814F-8DB9-463349260A7B}"/>
              </a:ext>
            </a:extLst>
          </p:cNvPr>
          <p:cNvSpPr txBox="1"/>
          <p:nvPr/>
        </p:nvSpPr>
        <p:spPr>
          <a:xfrm>
            <a:off x="5364088" y="3356992"/>
            <a:ext cx="184731" cy="369332"/>
          </a:xfrm>
          <a:prstGeom prst="rect">
            <a:avLst/>
          </a:prstGeom>
          <a:noFill/>
        </p:spPr>
        <p:txBody>
          <a:bodyPr wrap="none" rtlCol="0">
            <a:spAutoFit/>
          </a:bodyPr>
          <a:lstStyle/>
          <a:p>
            <a:pPr marL="342900" indent="-342900">
              <a:spcBef>
                <a:spcPts val="400"/>
              </a:spcBef>
            </a:pPr>
            <a:endParaRPr lang="de-DE" sz="1800" dirty="0">
              <a:latin typeface="Calibri"/>
              <a:cs typeface="Calibri"/>
            </a:endParaRPr>
          </a:p>
        </p:txBody>
      </p:sp>
      <p:sp>
        <p:nvSpPr>
          <p:cNvPr id="14" name="Textfeld 13">
            <a:extLst>
              <a:ext uri="{FF2B5EF4-FFF2-40B4-BE49-F238E27FC236}">
                <a16:creationId xmlns:a16="http://schemas.microsoft.com/office/drawing/2014/main" id="{7EDE0F19-8683-3749-82F0-A0D36A982C37}"/>
              </a:ext>
            </a:extLst>
          </p:cNvPr>
          <p:cNvSpPr txBox="1"/>
          <p:nvPr/>
        </p:nvSpPr>
        <p:spPr>
          <a:xfrm>
            <a:off x="7308304" y="6381328"/>
            <a:ext cx="1656184" cy="307777"/>
          </a:xfrm>
          <a:prstGeom prst="rect">
            <a:avLst/>
          </a:prstGeom>
          <a:noFill/>
        </p:spPr>
        <p:txBody>
          <a:bodyPr wrap="square" rtlCol="0">
            <a:spAutoFit/>
          </a:bodyPr>
          <a:lstStyle/>
          <a:p>
            <a:pPr marL="342900" indent="-342900">
              <a:spcBef>
                <a:spcPts val="400"/>
              </a:spcBef>
            </a:pPr>
            <a:r>
              <a:rPr lang="de-DE" sz="1400" i="1" u="sng" dirty="0" err="1">
                <a:solidFill>
                  <a:srgbClr val="327A86"/>
                </a:solidFill>
                <a:latin typeface="Calibri"/>
                <a:cs typeface="Calibri"/>
              </a:rPr>
              <a:t>www.pikas.dzlm.de</a:t>
            </a:r>
            <a:endParaRPr lang="de-DE" sz="1400" i="1" u="sng" dirty="0">
              <a:solidFill>
                <a:srgbClr val="327A86"/>
              </a:solidFill>
              <a:latin typeface="Calibri"/>
              <a:cs typeface="Calibri"/>
            </a:endParaRPr>
          </a:p>
        </p:txBody>
      </p:sp>
      <p:pic>
        <p:nvPicPr>
          <p:cNvPr id="8" name="Grafik 7">
            <a:extLst>
              <a:ext uri="{FF2B5EF4-FFF2-40B4-BE49-F238E27FC236}">
                <a16:creationId xmlns:a16="http://schemas.microsoft.com/office/drawing/2014/main" id="{1CD87978-FBAC-F043-98D2-6A33CB7DF2E3}"/>
              </a:ext>
            </a:extLst>
          </p:cNvPr>
          <p:cNvPicPr>
            <a:picLocks noChangeAspect="1"/>
          </p:cNvPicPr>
          <p:nvPr/>
        </p:nvPicPr>
        <p:blipFill>
          <a:blip r:embed="rId3"/>
          <a:stretch>
            <a:fillRect/>
          </a:stretch>
        </p:blipFill>
        <p:spPr>
          <a:xfrm>
            <a:off x="1187624" y="1638958"/>
            <a:ext cx="6943546" cy="4742370"/>
          </a:xfrm>
          <a:prstGeom prst="rect">
            <a:avLst/>
          </a:prstGeom>
        </p:spPr>
      </p:pic>
    </p:spTree>
    <p:extLst>
      <p:ext uri="{BB962C8B-B14F-4D97-AF65-F5344CB8AC3E}">
        <p14:creationId xmlns:p14="http://schemas.microsoft.com/office/powerpoint/2010/main" val="8379025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b="1" dirty="0">
                <a:solidFill>
                  <a:srgbClr val="327A86"/>
                </a:solidFill>
              </a:rPr>
              <a:t>Zwischenfazit</a:t>
            </a:r>
          </a:p>
          <a:p>
            <a:pPr marL="0" indent="0">
              <a:buNone/>
            </a:pPr>
            <a:endParaRPr lang="de-DE" dirty="0"/>
          </a:p>
          <a:p>
            <a:r>
              <a:rPr lang="de-DE" dirty="0"/>
              <a:t>Zuordnung oft nicht eindeutig</a:t>
            </a:r>
          </a:p>
          <a:p>
            <a:r>
              <a:rPr lang="de-DE" dirty="0"/>
              <a:t>Vor- und Nachteile kritisch betrachten</a:t>
            </a:r>
          </a:p>
          <a:p>
            <a:endParaRPr lang="de-DE" dirty="0"/>
          </a:p>
        </p:txBody>
      </p:sp>
      <p:sp>
        <p:nvSpPr>
          <p:cNvPr id="3" name="Titel 2"/>
          <p:cNvSpPr>
            <a:spLocks noGrp="1"/>
          </p:cNvSpPr>
          <p:nvPr>
            <p:ph type="title"/>
          </p:nvPr>
        </p:nvSpPr>
        <p:spPr/>
        <p:txBody>
          <a:bodyPr/>
          <a:lstStyle/>
          <a:p>
            <a:r>
              <a:rPr lang="de-DE"/>
              <a:t>Typen von Sachaufgaben</a:t>
            </a:r>
          </a:p>
        </p:txBody>
      </p:sp>
    </p:spTree>
    <p:extLst>
      <p:ext uri="{BB962C8B-B14F-4D97-AF65-F5344CB8AC3E}">
        <p14:creationId xmlns:p14="http://schemas.microsoft.com/office/powerpoint/2010/main" val="425947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FF3250-B0CE-1F43-A864-9B8F64AB910C}"/>
              </a:ext>
            </a:extLst>
          </p:cNvPr>
          <p:cNvSpPr>
            <a:spLocks noGrp="1"/>
          </p:cNvSpPr>
          <p:nvPr>
            <p:ph type="title"/>
          </p:nvPr>
        </p:nvSpPr>
        <p:spPr/>
        <p:txBody>
          <a:bodyPr/>
          <a:lstStyle/>
          <a:p>
            <a:r>
              <a:rPr lang="de-DE" dirty="0"/>
              <a:t>Pause</a:t>
            </a:r>
          </a:p>
        </p:txBody>
      </p:sp>
    </p:spTree>
    <p:extLst>
      <p:ext uri="{BB962C8B-B14F-4D97-AF65-F5344CB8AC3E}">
        <p14:creationId xmlns:p14="http://schemas.microsoft.com/office/powerpoint/2010/main" val="2147839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lstStyle/>
          <a:p>
            <a:r>
              <a:rPr lang="de-DE" dirty="0"/>
              <a:t>Mögliche Zeitstruktur für einen 3-Stunden-Block</a:t>
            </a:r>
          </a:p>
        </p:txBody>
      </p:sp>
      <p:graphicFrame>
        <p:nvGraphicFramePr>
          <p:cNvPr id="6" name="Tabelle 5">
            <a:extLst>
              <a:ext uri="{FF2B5EF4-FFF2-40B4-BE49-F238E27FC236}">
                <a16:creationId xmlns:a16="http://schemas.microsoft.com/office/drawing/2014/main" id="{48707563-899B-2D4B-BD80-95E323119FA6}"/>
              </a:ext>
            </a:extLst>
          </p:cNvPr>
          <p:cNvGraphicFramePr>
            <a:graphicFrameLocks noGrp="1"/>
          </p:cNvGraphicFramePr>
          <p:nvPr>
            <p:extLst>
              <p:ext uri="{D42A27DB-BD31-4B8C-83A1-F6EECF244321}">
                <p14:modId xmlns:p14="http://schemas.microsoft.com/office/powerpoint/2010/main" val="4061210805"/>
              </p:ext>
            </p:extLst>
          </p:nvPr>
        </p:nvGraphicFramePr>
        <p:xfrm>
          <a:off x="414059" y="1196752"/>
          <a:ext cx="8353400" cy="4680521"/>
        </p:xfrm>
        <a:graphic>
          <a:graphicData uri="http://schemas.openxmlformats.org/drawingml/2006/table">
            <a:tbl>
              <a:tblPr/>
              <a:tblGrid>
                <a:gridCol w="969860">
                  <a:extLst>
                    <a:ext uri="{9D8B030D-6E8A-4147-A177-3AD203B41FA5}">
                      <a16:colId xmlns:a16="http://schemas.microsoft.com/office/drawing/2014/main" val="1689575892"/>
                    </a:ext>
                  </a:extLst>
                </a:gridCol>
                <a:gridCol w="5338796">
                  <a:extLst>
                    <a:ext uri="{9D8B030D-6E8A-4147-A177-3AD203B41FA5}">
                      <a16:colId xmlns:a16="http://schemas.microsoft.com/office/drawing/2014/main" val="3779577045"/>
                    </a:ext>
                  </a:extLst>
                </a:gridCol>
                <a:gridCol w="483104">
                  <a:extLst>
                    <a:ext uri="{9D8B030D-6E8A-4147-A177-3AD203B41FA5}">
                      <a16:colId xmlns:a16="http://schemas.microsoft.com/office/drawing/2014/main" val="2136315480"/>
                    </a:ext>
                  </a:extLst>
                </a:gridCol>
                <a:gridCol w="1561640">
                  <a:extLst>
                    <a:ext uri="{9D8B030D-6E8A-4147-A177-3AD203B41FA5}">
                      <a16:colId xmlns:a16="http://schemas.microsoft.com/office/drawing/2014/main" val="3935867215"/>
                    </a:ext>
                  </a:extLst>
                </a:gridCol>
              </a:tblGrid>
              <a:tr h="1063755">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40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Anforderungen beim Lösen von Sachaufgaben – Beispiel „Mehrdeutige Textaufgaben“ (vgl. Verschaffel et al. 2000)</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Bearbeitung von mehrdeutigen Textaufgaben und anschließende Plenumsdiskussion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Analyse von Schülerbeispielen (aus Scherer 2004)</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1</a:t>
                      </a:r>
                      <a:b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40–44),</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evtl. </a:t>
                      </a:r>
                      <a:r>
                        <a:rPr lang="de-DE" sz="10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Eddings</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Flipchart, Karten, Tesafilm</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5452615"/>
                  </a:ext>
                </a:extLst>
              </a:tr>
              <a:tr h="1063755">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20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Anforderungen beim Lösen von Sachaufgaben I – Inhalts- und prozessbezogene Kompetenzen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Murmelphase, Ergebnissicherung und Plenumsdiskussion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Vorstellung inhalts- und prozessbezogener Kompetenzen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1</a:t>
                      </a:r>
                      <a:b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45–49),</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evtl. </a:t>
                      </a:r>
                      <a:r>
                        <a:rPr lang="de-DE" sz="10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Eddings</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Flipchart, Karten, Tesafilm</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1538860"/>
                  </a:ext>
                </a:extLst>
              </a:tr>
              <a:tr h="2553011">
                <a:tc>
                  <a:txBody>
                    <a:bodyPr/>
                    <a:lstStyle/>
                    <a:p>
                      <a:pPr>
                        <a:lnSpc>
                          <a:spcPts val="1200"/>
                        </a:lnSpc>
                        <a:spcAft>
                          <a:spcPts val="0"/>
                        </a:spcAft>
                      </a:pPr>
                      <a:r>
                        <a:rPr lang="de-DE" sz="950" dirty="0">
                          <a:effectLst/>
                          <a:latin typeface="Calibri" panose="020F0502020204030204" pitchFamily="34" charset="0"/>
                          <a:ea typeface="MS PGothic" panose="020B0600070205080204" pitchFamily="34" charset="-128"/>
                          <a:cs typeface="Times New Roman" panose="02020603050405020304" pitchFamily="18" charset="0"/>
                        </a:rPr>
                        <a:t>20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Erläuterung der Distanzaufgabe (Modellierungskreislauf)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Verabschiedung</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 </a:t>
                      </a:r>
                      <a:r>
                        <a:rPr lang="de-DE" sz="10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Minievaluation via Kartenabfrage: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Gelbe Karten: Was nehme ich mit?</a:t>
                      </a:r>
                    </a:p>
                    <a:p>
                      <a:pPr marL="342900" marR="0" lvl="0" indent="-342900" algn="l" defTabSz="457200" rtl="0" eaLnBrk="1" fontAlgn="auto" latinLnBrk="0" hangingPunct="1">
                        <a:lnSpc>
                          <a:spcPts val="1200"/>
                        </a:lnSpc>
                        <a:spcBef>
                          <a:spcPts val="0"/>
                        </a:spcBef>
                        <a:spcAft>
                          <a:spcPts val="0"/>
                        </a:spcAft>
                        <a:buClr>
                          <a:srgbClr val="327A86"/>
                        </a:buClr>
                        <a:buSzTx/>
                        <a:buFont typeface="Wingdings" pitchFamily="2" charset="2"/>
                        <a:buChar char=""/>
                        <a:tabLst/>
                        <a:defRP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Grüne Karten: Was wünsche ich mir für Baustein 2?</a:t>
                      </a:r>
                      <a:endParaRPr lang="de-DE" sz="10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spcAft>
                          <a:spcPts val="0"/>
                        </a:spcAft>
                        <a:buClr>
                          <a:srgbClr val="327A86"/>
                        </a:buClr>
                        <a:buFont typeface="Wingdings" pitchFamily="2" charset="2"/>
                        <a:buChar char=""/>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Handout und Literaturhinweise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144145" marR="14414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Präsentation BS 1</a:t>
                      </a:r>
                      <a:b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50–57),</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Distanzaufgabe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DZLM-Sachrechnen-BS-1-AB2,</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Handout,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Literaturhinweise DZLM-Sachrechenen-BS-1-LIT1,</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spcAft>
                          <a:spcPts val="0"/>
                        </a:spcAft>
                      </a:pP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evtl. </a:t>
                      </a:r>
                      <a:r>
                        <a:rPr lang="de-DE" sz="10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Eddings</a:t>
                      </a:r>
                      <a:r>
                        <a:rPr lang="de-DE" sz="10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Flipchart, Karten, Tesafilm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47811007"/>
                  </a:ext>
                </a:extLst>
              </a:tr>
            </a:tbl>
          </a:graphicData>
        </a:graphic>
      </p:graphicFrame>
    </p:spTree>
    <p:extLst>
      <p:ext uri="{BB962C8B-B14F-4D97-AF65-F5344CB8AC3E}">
        <p14:creationId xmlns:p14="http://schemas.microsoft.com/office/powerpoint/2010/main" val="2882913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12" name="Rechteck 11"/>
          <p:cNvSpPr/>
          <p:nvPr/>
        </p:nvSpPr>
        <p:spPr bwMode="auto">
          <a:xfrm>
            <a:off x="-180528" y="3717032"/>
            <a:ext cx="7344816"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1</a:t>
            </a:r>
          </a:p>
        </p:txBody>
      </p:sp>
      <p:sp>
        <p:nvSpPr>
          <p:cNvPr id="9" name="Inhaltsplatzhalter 8"/>
          <p:cNvSpPr>
            <a:spLocks noGrp="1"/>
          </p:cNvSpPr>
          <p:nvPr>
            <p:ph idx="1"/>
          </p:nvPr>
        </p:nvSpPr>
        <p:spPr>
          <a:xfrm>
            <a:off x="395536" y="1340768"/>
            <a:ext cx="8424936" cy="3096344"/>
          </a:xfrm>
        </p:spPr>
        <p:txBody>
          <a:bodyPr/>
          <a:lstStyle/>
          <a:p>
            <a:pPr marL="514350" indent="-514350">
              <a:buClr>
                <a:srgbClr val="327A86"/>
              </a:buClr>
              <a:buAutoNum type="arabicPeriod"/>
            </a:pPr>
            <a:r>
              <a:rPr lang="de-DE" dirty="0"/>
              <a:t>Begrüßung und Einstieg</a:t>
            </a:r>
          </a:p>
          <a:p>
            <a:pPr marL="514350" indent="-514350">
              <a:buClr>
                <a:srgbClr val="327A86"/>
              </a:buClr>
              <a:buAutoNum type="arabicPeriod"/>
            </a:pPr>
            <a:r>
              <a:rPr lang="de-DE" dirty="0"/>
              <a:t>Merkmale des Sachrechnens</a:t>
            </a:r>
          </a:p>
          <a:p>
            <a:pPr marL="514350" indent="-514350">
              <a:buClr>
                <a:srgbClr val="327A86"/>
              </a:buClr>
              <a:buAutoNum type="arabicPeriod"/>
            </a:pPr>
            <a:r>
              <a:rPr lang="de-DE" dirty="0"/>
              <a:t>Funktionen des Sachrechnens</a:t>
            </a:r>
          </a:p>
          <a:p>
            <a:pPr marL="514350" indent="-514350">
              <a:buClr>
                <a:srgbClr val="327A86"/>
              </a:buClr>
              <a:buAutoNum type="arabicPeriod"/>
            </a:pPr>
            <a:r>
              <a:rPr lang="de-DE" dirty="0"/>
              <a:t>Typen von Sachaufgaben </a:t>
            </a:r>
          </a:p>
          <a:p>
            <a:pPr marL="514350" indent="-514350">
              <a:buClr>
                <a:srgbClr val="327A86"/>
              </a:buClr>
              <a:buAutoNum type="arabicPeriod"/>
            </a:pPr>
            <a:r>
              <a:rPr lang="de-DE" dirty="0">
                <a:solidFill>
                  <a:schemeClr val="tx2"/>
                </a:solidFill>
              </a:rPr>
              <a:t>Anforderungen beim Lösen von Sachaufgaben</a:t>
            </a:r>
          </a:p>
          <a:p>
            <a:pPr marL="514350" indent="-514350">
              <a:buClr>
                <a:srgbClr val="327A86"/>
              </a:buClr>
              <a:buAutoNum type="arabicPeriod"/>
            </a:pPr>
            <a:r>
              <a:rPr lang="de-DE" dirty="0"/>
              <a:t>Distanzaufgabe</a:t>
            </a:r>
          </a:p>
          <a:p>
            <a:pPr marL="514350" indent="-514350">
              <a:buClr>
                <a:srgbClr val="327A86"/>
              </a:buClr>
              <a:buAutoNum type="arabicPeriod"/>
            </a:pPr>
            <a:endParaRPr lang="de-DE" dirty="0"/>
          </a:p>
        </p:txBody>
      </p:sp>
    </p:spTree>
    <p:extLst>
      <p:ext uri="{BB962C8B-B14F-4D97-AF65-F5344CB8AC3E}">
        <p14:creationId xmlns:p14="http://schemas.microsoft.com/office/powerpoint/2010/main" val="38882230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
            <a:extLst>
              <a:ext uri="{FF2B5EF4-FFF2-40B4-BE49-F238E27FC236}">
                <a16:creationId xmlns:a16="http://schemas.microsoft.com/office/drawing/2014/main" id="{37FE44D3-681E-AA49-955A-F826B150DE06}"/>
              </a:ext>
            </a:extLst>
          </p:cNvPr>
          <p:cNvSpPr txBox="1">
            <a:spLocks noChangeArrowheads="1"/>
          </p:cNvSpPr>
          <p:nvPr/>
        </p:nvSpPr>
        <p:spPr bwMode="auto">
          <a:xfrm>
            <a:off x="-468560" y="1742000"/>
            <a:ext cx="9361040" cy="1972335"/>
          </a:xfrm>
          <a:prstGeom prst="rect">
            <a:avLst/>
          </a:prstGeom>
          <a:solidFill>
            <a:schemeClr val="accent2">
              <a:lumMod val="75000"/>
              <a:alpha val="25098"/>
            </a:schemeClr>
          </a:soli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wrap="square" lIns="54000" rIns="54000">
            <a:spAutoFit/>
          </a:bodyPr>
          <a:lstStyle>
            <a:lvl1pPr>
              <a:defRPr sz="2000">
                <a:solidFill>
                  <a:schemeClr val="tx1"/>
                </a:solidFill>
                <a:latin typeface="Tahoma" charset="0"/>
                <a:ea typeface="ＭＳ Ｐゴシック" charset="0"/>
                <a:cs typeface="ＭＳ Ｐゴシック" charset="0"/>
              </a:defRPr>
            </a:lvl1pPr>
            <a:lvl2pPr marL="742950" indent="-285750">
              <a:defRPr sz="2000">
                <a:solidFill>
                  <a:schemeClr val="tx1"/>
                </a:solidFill>
                <a:latin typeface="Tahoma" charset="0"/>
                <a:ea typeface="ＭＳ Ｐゴシック" charset="0"/>
              </a:defRPr>
            </a:lvl2pPr>
            <a:lvl3pPr marL="1143000" indent="-228600">
              <a:defRPr sz="2000">
                <a:solidFill>
                  <a:schemeClr val="tx1"/>
                </a:solidFill>
                <a:latin typeface="Tahoma" charset="0"/>
                <a:ea typeface="ＭＳ Ｐゴシック" charset="0"/>
              </a:defRPr>
            </a:lvl3pPr>
            <a:lvl4pPr marL="1600200" indent="-228600">
              <a:defRPr sz="2000">
                <a:solidFill>
                  <a:schemeClr val="tx1"/>
                </a:solidFill>
                <a:latin typeface="Tahoma" charset="0"/>
                <a:ea typeface="ＭＳ Ｐゴシック" charset="0"/>
              </a:defRPr>
            </a:lvl4pPr>
            <a:lvl5pPr marL="2057400" indent="-228600">
              <a:defRPr sz="2000">
                <a:solidFill>
                  <a:schemeClr val="tx1"/>
                </a:solidFill>
                <a:latin typeface="Tahoma" charset="0"/>
                <a:ea typeface="ＭＳ Ｐゴシック" charset="0"/>
              </a:defRPr>
            </a:lvl5pPr>
            <a:lvl6pPr marL="2514600" indent="-228600" eaLnBrk="0" fontAlgn="base" hangingPunct="0">
              <a:spcBef>
                <a:spcPct val="50000"/>
              </a:spcBef>
              <a:spcAft>
                <a:spcPct val="0"/>
              </a:spcAft>
              <a:defRPr sz="2000">
                <a:solidFill>
                  <a:schemeClr val="tx1"/>
                </a:solidFill>
                <a:latin typeface="Tahoma" charset="0"/>
                <a:ea typeface="ＭＳ Ｐゴシック" charset="0"/>
              </a:defRPr>
            </a:lvl6pPr>
            <a:lvl7pPr marL="2971800" indent="-228600" eaLnBrk="0" fontAlgn="base" hangingPunct="0">
              <a:spcBef>
                <a:spcPct val="50000"/>
              </a:spcBef>
              <a:spcAft>
                <a:spcPct val="0"/>
              </a:spcAft>
              <a:defRPr sz="2000">
                <a:solidFill>
                  <a:schemeClr val="tx1"/>
                </a:solidFill>
                <a:latin typeface="Tahoma" charset="0"/>
                <a:ea typeface="ＭＳ Ｐゴシック" charset="0"/>
              </a:defRPr>
            </a:lvl7pPr>
            <a:lvl8pPr marL="3429000" indent="-228600" eaLnBrk="0" fontAlgn="base" hangingPunct="0">
              <a:spcBef>
                <a:spcPct val="50000"/>
              </a:spcBef>
              <a:spcAft>
                <a:spcPct val="0"/>
              </a:spcAft>
              <a:defRPr sz="2000">
                <a:solidFill>
                  <a:schemeClr val="tx1"/>
                </a:solidFill>
                <a:latin typeface="Tahoma" charset="0"/>
                <a:ea typeface="ＭＳ Ｐゴシック" charset="0"/>
              </a:defRPr>
            </a:lvl8pPr>
            <a:lvl9pPr marL="3886200" indent="-228600" eaLnBrk="0" fontAlgn="base" hangingPunct="0">
              <a:spcBef>
                <a:spcPct val="50000"/>
              </a:spcBef>
              <a:spcAft>
                <a:spcPct val="0"/>
              </a:spcAft>
              <a:defRPr sz="2000">
                <a:solidFill>
                  <a:schemeClr val="tx1"/>
                </a:solidFill>
                <a:latin typeface="Tahoma" charset="0"/>
                <a:ea typeface="ＭＳ Ｐゴシック" charset="0"/>
              </a:defRPr>
            </a:lvl9pPr>
          </a:lstStyle>
          <a:p>
            <a:pPr eaLnBrk="1" hangingPunct="1">
              <a:lnSpc>
                <a:spcPct val="110000"/>
              </a:lnSpc>
              <a:spcBef>
                <a:spcPct val="0"/>
              </a:spcBef>
              <a:buFontTx/>
              <a:buNone/>
            </a:pPr>
            <a:endParaRPr lang="de-DE" sz="1900" dirty="0">
              <a:solidFill>
                <a:srgbClr val="000000"/>
              </a:solidFill>
              <a:latin typeface="Calibri"/>
            </a:endParaRPr>
          </a:p>
        </p:txBody>
      </p:sp>
      <p:grpSp>
        <p:nvGrpSpPr>
          <p:cNvPr id="9" name="Gruppierung 2">
            <a:extLst>
              <a:ext uri="{FF2B5EF4-FFF2-40B4-BE49-F238E27FC236}">
                <a16:creationId xmlns:a16="http://schemas.microsoft.com/office/drawing/2014/main" id="{6C6891D3-E1F2-7B4F-857E-21E07AC406CB}"/>
              </a:ext>
            </a:extLst>
          </p:cNvPr>
          <p:cNvGrpSpPr/>
          <p:nvPr/>
        </p:nvGrpSpPr>
        <p:grpSpPr>
          <a:xfrm>
            <a:off x="-460226" y="3796943"/>
            <a:ext cx="9361040" cy="3594228"/>
            <a:chOff x="1187624" y="336349"/>
            <a:chExt cx="6984776" cy="3225589"/>
          </a:xfrm>
        </p:grpSpPr>
        <p:sp>
          <p:nvSpPr>
            <p:cNvPr id="10" name="Rechteck 9">
              <a:extLst>
                <a:ext uri="{FF2B5EF4-FFF2-40B4-BE49-F238E27FC236}">
                  <a16:creationId xmlns:a16="http://schemas.microsoft.com/office/drawing/2014/main" id="{709EB51F-E17A-2549-9F07-9DD12425FD60}"/>
                </a:ext>
              </a:extLst>
            </p:cNvPr>
            <p:cNvSpPr/>
            <p:nvPr/>
          </p:nvSpPr>
          <p:spPr bwMode="auto">
            <a:xfrm>
              <a:off x="1187624" y="336349"/>
              <a:ext cx="6984776" cy="2520280"/>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solidFill>
                  <a:schemeClr val="accent2"/>
                </a:solidFill>
                <a:latin typeface="Calibri" panose="020F0502020204030204" pitchFamily="34" charset="0"/>
              </a:endParaRPr>
            </a:p>
          </p:txBody>
        </p:sp>
        <p:sp>
          <p:nvSpPr>
            <p:cNvPr id="11" name="Rechteck 10">
              <a:extLst>
                <a:ext uri="{FF2B5EF4-FFF2-40B4-BE49-F238E27FC236}">
                  <a16:creationId xmlns:a16="http://schemas.microsoft.com/office/drawing/2014/main" id="{7CE634FD-DDF0-4040-A182-D06F4884DCC8}"/>
                </a:ext>
              </a:extLst>
            </p:cNvPr>
            <p:cNvSpPr/>
            <p:nvPr/>
          </p:nvSpPr>
          <p:spPr bwMode="auto">
            <a:xfrm>
              <a:off x="1775129" y="1772816"/>
              <a:ext cx="6116959" cy="17891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latin typeface="Calibri" panose="020F0502020204030204" pitchFamily="34" charset="0"/>
              </a:endParaRPr>
            </a:p>
            <a:p>
              <a:endParaRPr lang="de-DE" sz="2000">
                <a:latin typeface="Calibri"/>
                <a:cs typeface="Calibri"/>
              </a:endParaRPr>
            </a:p>
          </p:txBody>
        </p:sp>
      </p:grpSp>
      <p:sp>
        <p:nvSpPr>
          <p:cNvPr id="2" name="Titel 1"/>
          <p:cNvSpPr>
            <a:spLocks noGrp="1"/>
          </p:cNvSpPr>
          <p:nvPr>
            <p:ph type="title"/>
          </p:nvPr>
        </p:nvSpPr>
        <p:spPr/>
        <p:txBody>
          <a:bodyPr>
            <a:normAutofit/>
          </a:bodyPr>
          <a:lstStyle/>
          <a:p>
            <a:r>
              <a:rPr lang="de-DE" dirty="0"/>
              <a:t>Anforderungen beim Lösen von Sachaufgaben </a:t>
            </a:r>
          </a:p>
        </p:txBody>
      </p:sp>
      <p:sp>
        <p:nvSpPr>
          <p:cNvPr id="4" name="Inhaltsplatzhalter 3">
            <a:extLst>
              <a:ext uri="{FF2B5EF4-FFF2-40B4-BE49-F238E27FC236}">
                <a16:creationId xmlns:a16="http://schemas.microsoft.com/office/drawing/2014/main" id="{8B68E85C-7519-E347-9EE5-4C16352616BA}"/>
              </a:ext>
            </a:extLst>
          </p:cNvPr>
          <p:cNvSpPr>
            <a:spLocks noGrp="1"/>
          </p:cNvSpPr>
          <p:nvPr>
            <p:ph idx="1"/>
          </p:nvPr>
        </p:nvSpPr>
        <p:spPr/>
        <p:txBody>
          <a:bodyPr/>
          <a:lstStyle/>
          <a:p>
            <a:pPr marL="0" indent="0">
              <a:buNone/>
            </a:pPr>
            <a:endParaRPr lang="de-DE" b="1" dirty="0"/>
          </a:p>
          <a:p>
            <a:pPr marL="0" indent="0">
              <a:buNone/>
            </a:pPr>
            <a:r>
              <a:rPr lang="de-DE" i="1" dirty="0"/>
              <a:t>Sebastians schnellste Zeit für 100 Meter ist 17 Sekunden. Wie lange braucht er für 1000 Meter?</a:t>
            </a:r>
          </a:p>
          <a:p>
            <a:pPr marL="0" indent="0">
              <a:spcAft>
                <a:spcPts val="0"/>
              </a:spcAft>
              <a:buNone/>
            </a:pPr>
            <a:r>
              <a:rPr lang="de-DE" i="1" dirty="0"/>
              <a:t>Carsten hat 4 Bretter gekauft. Jedes ist 2,5 Meter lang. Wie viele Bretter von 1 Meter Länge kann er daraus machen?                                         </a:t>
            </a:r>
          </a:p>
          <a:p>
            <a:pPr marL="0" indent="0" algn="r">
              <a:buNone/>
            </a:pPr>
            <a:r>
              <a:rPr lang="de-DE" sz="1600" i="1" dirty="0">
                <a:solidFill>
                  <a:srgbClr val="327A86"/>
                </a:solidFill>
              </a:rPr>
              <a:t>(</a:t>
            </a:r>
            <a:r>
              <a:rPr lang="de-DE" sz="1600" i="1" dirty="0" err="1">
                <a:solidFill>
                  <a:srgbClr val="327A86"/>
                </a:solidFill>
              </a:rPr>
              <a:t>Verschaffel</a:t>
            </a:r>
            <a:r>
              <a:rPr lang="de-DE" sz="1600" i="1" dirty="0">
                <a:solidFill>
                  <a:srgbClr val="327A86"/>
                </a:solidFill>
              </a:rPr>
              <a:t> et al. 2000)</a:t>
            </a:r>
          </a:p>
          <a:p>
            <a:pPr marL="0" indent="0">
              <a:buNone/>
            </a:pPr>
            <a:r>
              <a:rPr lang="de-DE" b="1" dirty="0"/>
              <a:t>Gruppenarbeit:</a:t>
            </a:r>
          </a:p>
          <a:p>
            <a:pPr marL="457200" indent="-457200">
              <a:buFont typeface="+mj-lt"/>
              <a:buAutoNum type="arabicPeriod"/>
            </a:pPr>
            <a:r>
              <a:rPr lang="de-DE" dirty="0"/>
              <a:t>Lösen Sie die Aufgaben mit grundschulgemäßen Strategien. </a:t>
            </a:r>
          </a:p>
          <a:p>
            <a:pPr marL="457200" indent="-457200">
              <a:buFont typeface="+mj-lt"/>
              <a:buAutoNum type="arabicPeriod"/>
            </a:pPr>
            <a:r>
              <a:rPr lang="de-DE" dirty="0"/>
              <a:t>Reflektieren Sie anschließend: </a:t>
            </a:r>
            <a:br>
              <a:rPr lang="de-DE" dirty="0"/>
            </a:br>
            <a:r>
              <a:rPr lang="de-DE" dirty="0"/>
              <a:t>Welche besonderen Anforderungen werden beim Lösen der Sachaufgaben an die Schülerinnen und Schüler gestellt? </a:t>
            </a:r>
          </a:p>
          <a:p>
            <a:pPr marL="495300" indent="0">
              <a:buNone/>
            </a:pPr>
            <a:r>
              <a:rPr lang="de-DE" dirty="0"/>
              <a:t>Halten Sie Ihre Überlegungen auf einem Plakat fest und stellen Sie dieses anschließend im Plenum vor.</a:t>
            </a:r>
          </a:p>
          <a:p>
            <a:pPr marL="457200" indent="-457200">
              <a:buFont typeface="+mj-lt"/>
              <a:buAutoNum type="arabicPeriod"/>
            </a:pPr>
            <a:endParaRPr lang="de-DE" dirty="0"/>
          </a:p>
        </p:txBody>
      </p:sp>
      <p:sp>
        <p:nvSpPr>
          <p:cNvPr id="20" name="Rechteck 19"/>
          <p:cNvSpPr/>
          <p:nvPr/>
        </p:nvSpPr>
        <p:spPr bwMode="auto">
          <a:xfrm>
            <a:off x="467544" y="1844824"/>
            <a:ext cx="6480720" cy="201622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a:latin typeface="Calibri"/>
              <a:cs typeface="Calibri"/>
            </a:endParaRPr>
          </a:p>
          <a:p>
            <a:endParaRPr lang="de-DE" sz="2000">
              <a:latin typeface="Calibri"/>
              <a:cs typeface="Calibri"/>
            </a:endParaRPr>
          </a:p>
        </p:txBody>
      </p:sp>
      <p:sp>
        <p:nvSpPr>
          <p:cNvPr id="8" name="Inhaltsplatzhalter 7">
            <a:extLst>
              <a:ext uri="{FF2B5EF4-FFF2-40B4-BE49-F238E27FC236}">
                <a16:creationId xmlns:a16="http://schemas.microsoft.com/office/drawing/2014/main" id="{22886D01-098C-124F-87C7-C8387EB2B240}"/>
              </a:ext>
            </a:extLst>
          </p:cNvPr>
          <p:cNvSpPr>
            <a:spLocks noGrp="1"/>
          </p:cNvSpPr>
          <p:nvPr>
            <p:ph idx="17"/>
          </p:nvPr>
        </p:nvSpPr>
        <p:spPr/>
        <p:txBody>
          <a:bodyPr/>
          <a:lstStyle/>
          <a:p>
            <a:r>
              <a:rPr lang="de-DE" dirty="0"/>
              <a:t>Beispiel „Mehrdeutige Textaufgaben“</a:t>
            </a:r>
          </a:p>
        </p:txBody>
      </p:sp>
    </p:spTree>
    <p:extLst>
      <p:ext uri="{BB962C8B-B14F-4D97-AF65-F5344CB8AC3E}">
        <p14:creationId xmlns:p14="http://schemas.microsoft.com/office/powerpoint/2010/main" val="90407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a:extLst>
              <a:ext uri="{FF2B5EF4-FFF2-40B4-BE49-F238E27FC236}">
                <a16:creationId xmlns:a16="http://schemas.microsoft.com/office/drawing/2014/main" id="{2132DD92-1A81-DF48-AE56-A66652DD7A03}"/>
              </a:ext>
            </a:extLst>
          </p:cNvPr>
          <p:cNvSpPr txBox="1">
            <a:spLocks noChangeArrowheads="1"/>
          </p:cNvSpPr>
          <p:nvPr/>
        </p:nvSpPr>
        <p:spPr bwMode="auto">
          <a:xfrm>
            <a:off x="-324544" y="1742001"/>
            <a:ext cx="9289032" cy="1326960"/>
          </a:xfrm>
          <a:prstGeom prst="rect">
            <a:avLst/>
          </a:prstGeom>
          <a:solidFill>
            <a:schemeClr val="accent2">
              <a:lumMod val="75000"/>
              <a:alpha val="25098"/>
            </a:schemeClr>
          </a:soli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wrap="square" lIns="54000" rIns="54000">
            <a:spAutoFit/>
          </a:bodyPr>
          <a:lstStyle>
            <a:lvl1pPr>
              <a:defRPr sz="2000">
                <a:solidFill>
                  <a:schemeClr val="tx1"/>
                </a:solidFill>
                <a:latin typeface="Tahoma" charset="0"/>
                <a:ea typeface="ＭＳ Ｐゴシック" charset="0"/>
                <a:cs typeface="ＭＳ Ｐゴシック" charset="0"/>
              </a:defRPr>
            </a:lvl1pPr>
            <a:lvl2pPr marL="742950" indent="-285750">
              <a:defRPr sz="2000">
                <a:solidFill>
                  <a:schemeClr val="tx1"/>
                </a:solidFill>
                <a:latin typeface="Tahoma" charset="0"/>
                <a:ea typeface="ＭＳ Ｐゴシック" charset="0"/>
              </a:defRPr>
            </a:lvl2pPr>
            <a:lvl3pPr marL="1143000" indent="-228600">
              <a:defRPr sz="2000">
                <a:solidFill>
                  <a:schemeClr val="tx1"/>
                </a:solidFill>
                <a:latin typeface="Tahoma" charset="0"/>
                <a:ea typeface="ＭＳ Ｐゴシック" charset="0"/>
              </a:defRPr>
            </a:lvl3pPr>
            <a:lvl4pPr marL="1600200" indent="-228600">
              <a:defRPr sz="2000">
                <a:solidFill>
                  <a:schemeClr val="tx1"/>
                </a:solidFill>
                <a:latin typeface="Tahoma" charset="0"/>
                <a:ea typeface="ＭＳ Ｐゴシック" charset="0"/>
              </a:defRPr>
            </a:lvl4pPr>
            <a:lvl5pPr marL="2057400" indent="-228600">
              <a:defRPr sz="2000">
                <a:solidFill>
                  <a:schemeClr val="tx1"/>
                </a:solidFill>
                <a:latin typeface="Tahoma" charset="0"/>
                <a:ea typeface="ＭＳ Ｐゴシック" charset="0"/>
              </a:defRPr>
            </a:lvl5pPr>
            <a:lvl6pPr marL="2514600" indent="-228600" eaLnBrk="0" fontAlgn="base" hangingPunct="0">
              <a:spcBef>
                <a:spcPct val="50000"/>
              </a:spcBef>
              <a:spcAft>
                <a:spcPct val="0"/>
              </a:spcAft>
              <a:defRPr sz="2000">
                <a:solidFill>
                  <a:schemeClr val="tx1"/>
                </a:solidFill>
                <a:latin typeface="Tahoma" charset="0"/>
                <a:ea typeface="ＭＳ Ｐゴシック" charset="0"/>
              </a:defRPr>
            </a:lvl6pPr>
            <a:lvl7pPr marL="2971800" indent="-228600" eaLnBrk="0" fontAlgn="base" hangingPunct="0">
              <a:spcBef>
                <a:spcPct val="50000"/>
              </a:spcBef>
              <a:spcAft>
                <a:spcPct val="0"/>
              </a:spcAft>
              <a:defRPr sz="2000">
                <a:solidFill>
                  <a:schemeClr val="tx1"/>
                </a:solidFill>
                <a:latin typeface="Tahoma" charset="0"/>
                <a:ea typeface="ＭＳ Ｐゴシック" charset="0"/>
              </a:defRPr>
            </a:lvl7pPr>
            <a:lvl8pPr marL="3429000" indent="-228600" eaLnBrk="0" fontAlgn="base" hangingPunct="0">
              <a:spcBef>
                <a:spcPct val="50000"/>
              </a:spcBef>
              <a:spcAft>
                <a:spcPct val="0"/>
              </a:spcAft>
              <a:defRPr sz="2000">
                <a:solidFill>
                  <a:schemeClr val="tx1"/>
                </a:solidFill>
                <a:latin typeface="Tahoma" charset="0"/>
                <a:ea typeface="ＭＳ Ｐゴシック" charset="0"/>
              </a:defRPr>
            </a:lvl8pPr>
            <a:lvl9pPr marL="3886200" indent="-228600" eaLnBrk="0" fontAlgn="base" hangingPunct="0">
              <a:spcBef>
                <a:spcPct val="50000"/>
              </a:spcBef>
              <a:spcAft>
                <a:spcPct val="0"/>
              </a:spcAft>
              <a:defRPr sz="2000">
                <a:solidFill>
                  <a:schemeClr val="tx1"/>
                </a:solidFill>
                <a:latin typeface="Tahoma" charset="0"/>
                <a:ea typeface="ＭＳ Ｐゴシック" charset="0"/>
              </a:defRPr>
            </a:lvl9pPr>
          </a:lstStyle>
          <a:p>
            <a:pPr eaLnBrk="1" hangingPunct="1">
              <a:lnSpc>
                <a:spcPct val="110000"/>
              </a:lnSpc>
              <a:spcBef>
                <a:spcPct val="0"/>
              </a:spcBef>
              <a:buFontTx/>
              <a:buNone/>
            </a:pPr>
            <a:endParaRPr lang="de-DE" sz="1900" dirty="0">
              <a:solidFill>
                <a:srgbClr val="000000"/>
              </a:solidFill>
              <a:latin typeface="Calibri"/>
            </a:endParaRPr>
          </a:p>
        </p:txBody>
      </p:sp>
      <p:sp>
        <p:nvSpPr>
          <p:cNvPr id="2" name="Titel 1"/>
          <p:cNvSpPr>
            <a:spLocks noGrp="1"/>
          </p:cNvSpPr>
          <p:nvPr>
            <p:ph type="title"/>
          </p:nvPr>
        </p:nvSpPr>
        <p:spPr/>
        <p:txBody>
          <a:bodyPr>
            <a:normAutofit/>
          </a:bodyPr>
          <a:lstStyle/>
          <a:p>
            <a:r>
              <a:rPr lang="de-DE" dirty="0"/>
              <a:t>Anforderungen beim Lösen von Sachaufgaben </a:t>
            </a:r>
          </a:p>
        </p:txBody>
      </p:sp>
      <p:sp>
        <p:nvSpPr>
          <p:cNvPr id="4" name="Inhaltsplatzhalter 3">
            <a:extLst>
              <a:ext uri="{FF2B5EF4-FFF2-40B4-BE49-F238E27FC236}">
                <a16:creationId xmlns:a16="http://schemas.microsoft.com/office/drawing/2014/main" id="{8B68E85C-7519-E347-9EE5-4C16352616BA}"/>
              </a:ext>
            </a:extLst>
          </p:cNvPr>
          <p:cNvSpPr>
            <a:spLocks noGrp="1"/>
          </p:cNvSpPr>
          <p:nvPr>
            <p:ph idx="1"/>
          </p:nvPr>
        </p:nvSpPr>
        <p:spPr/>
        <p:txBody>
          <a:bodyPr/>
          <a:lstStyle/>
          <a:p>
            <a:pPr marL="0" indent="0">
              <a:buNone/>
            </a:pPr>
            <a:endParaRPr lang="de-DE" b="1" dirty="0"/>
          </a:p>
          <a:p>
            <a:pPr marL="0" indent="0">
              <a:buNone/>
            </a:pPr>
            <a:r>
              <a:rPr lang="de-DE" i="1" dirty="0"/>
              <a:t>Carsten hat 4 Bretter gekauft. Jedes ist 2,5 Meter lang. Wie viele Bretter von 1 Meter Länge kann er daraus machen?</a:t>
            </a:r>
          </a:p>
          <a:p>
            <a:pPr marL="0" indent="0" algn="r">
              <a:buNone/>
            </a:pPr>
            <a:r>
              <a:rPr lang="de-DE" sz="1600" i="1" dirty="0">
                <a:solidFill>
                  <a:srgbClr val="327A86"/>
                </a:solidFill>
              </a:rPr>
              <a:t>(</a:t>
            </a:r>
            <a:r>
              <a:rPr lang="de-DE" sz="1600" i="1" dirty="0" err="1">
                <a:solidFill>
                  <a:srgbClr val="327A86"/>
                </a:solidFill>
              </a:rPr>
              <a:t>Verschaffel</a:t>
            </a:r>
            <a:r>
              <a:rPr lang="de-DE" sz="1600" i="1" dirty="0">
                <a:solidFill>
                  <a:srgbClr val="327A86"/>
                </a:solidFill>
              </a:rPr>
              <a:t> et al. 2000)</a:t>
            </a:r>
            <a:endParaRPr lang="de-DE" sz="1600" b="1" dirty="0"/>
          </a:p>
          <a:p>
            <a:pPr marL="0" indent="0">
              <a:buNone/>
            </a:pPr>
            <a:r>
              <a:rPr lang="de-DE" b="1" dirty="0"/>
              <a:t>Lernendenlösungen:</a:t>
            </a:r>
          </a:p>
          <a:p>
            <a:pPr marL="0" indent="0">
              <a:buNone/>
            </a:pPr>
            <a:r>
              <a:rPr lang="de-DE" dirty="0">
                <a:solidFill>
                  <a:srgbClr val="327A86"/>
                </a:solidFill>
              </a:rPr>
              <a:t>Lösung 1</a:t>
            </a:r>
          </a:p>
          <a:p>
            <a:pPr marL="0" indent="0">
              <a:buNone/>
            </a:pPr>
            <a:endParaRPr lang="de-DE" dirty="0">
              <a:solidFill>
                <a:srgbClr val="327A86"/>
              </a:solidFill>
            </a:endParaRPr>
          </a:p>
          <a:p>
            <a:pPr marL="0" indent="0">
              <a:buNone/>
            </a:pPr>
            <a:endParaRPr lang="de-DE" dirty="0"/>
          </a:p>
        </p:txBody>
      </p:sp>
      <p:sp>
        <p:nvSpPr>
          <p:cNvPr id="20" name="Rechteck 19"/>
          <p:cNvSpPr/>
          <p:nvPr/>
        </p:nvSpPr>
        <p:spPr bwMode="auto">
          <a:xfrm>
            <a:off x="467544" y="1844824"/>
            <a:ext cx="6480720" cy="201622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a:latin typeface="Calibri"/>
              <a:cs typeface="Calibri"/>
            </a:endParaRPr>
          </a:p>
          <a:p>
            <a:endParaRPr lang="de-DE" sz="2000">
              <a:latin typeface="Calibri"/>
              <a:cs typeface="Calibri"/>
            </a:endParaRPr>
          </a:p>
        </p:txBody>
      </p:sp>
      <p:sp>
        <p:nvSpPr>
          <p:cNvPr id="8" name="Inhaltsplatzhalter 7">
            <a:extLst>
              <a:ext uri="{FF2B5EF4-FFF2-40B4-BE49-F238E27FC236}">
                <a16:creationId xmlns:a16="http://schemas.microsoft.com/office/drawing/2014/main" id="{22886D01-098C-124F-87C7-C8387EB2B240}"/>
              </a:ext>
            </a:extLst>
          </p:cNvPr>
          <p:cNvSpPr>
            <a:spLocks noGrp="1"/>
          </p:cNvSpPr>
          <p:nvPr>
            <p:ph idx="17"/>
          </p:nvPr>
        </p:nvSpPr>
        <p:spPr/>
        <p:txBody>
          <a:bodyPr/>
          <a:lstStyle/>
          <a:p>
            <a:r>
              <a:rPr lang="de-DE" dirty="0"/>
              <a:t>Beispiel „Mehrdeutige Textaufgaben“</a:t>
            </a:r>
          </a:p>
        </p:txBody>
      </p:sp>
      <p:pic>
        <p:nvPicPr>
          <p:cNvPr id="6" name="Grafik 5">
            <a:extLst>
              <a:ext uri="{FF2B5EF4-FFF2-40B4-BE49-F238E27FC236}">
                <a16:creationId xmlns:a16="http://schemas.microsoft.com/office/drawing/2014/main" id="{FA5466ED-06AD-9A4F-8EFF-6A887D9FBFE6}"/>
              </a:ext>
            </a:extLst>
          </p:cNvPr>
          <p:cNvPicPr>
            <a:picLocks noChangeAspect="1"/>
          </p:cNvPicPr>
          <p:nvPr/>
        </p:nvPicPr>
        <p:blipFill>
          <a:blip r:embed="rId3"/>
          <a:stretch>
            <a:fillRect/>
          </a:stretch>
        </p:blipFill>
        <p:spPr>
          <a:xfrm>
            <a:off x="2267744" y="3861048"/>
            <a:ext cx="5328592" cy="24109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extfeld 2">
            <a:extLst>
              <a:ext uri="{FF2B5EF4-FFF2-40B4-BE49-F238E27FC236}">
                <a16:creationId xmlns:a16="http://schemas.microsoft.com/office/drawing/2014/main" id="{298657EA-E59E-2E43-BA51-08D54244589F}"/>
              </a:ext>
            </a:extLst>
          </p:cNvPr>
          <p:cNvSpPr txBox="1"/>
          <p:nvPr/>
        </p:nvSpPr>
        <p:spPr>
          <a:xfrm>
            <a:off x="7092280" y="6381328"/>
            <a:ext cx="1728192" cy="307777"/>
          </a:xfrm>
          <a:prstGeom prst="rect">
            <a:avLst/>
          </a:prstGeom>
          <a:noFill/>
        </p:spPr>
        <p:txBody>
          <a:bodyPr wrap="square" rtlCol="0">
            <a:spAutoFit/>
          </a:bodyPr>
          <a:lstStyle/>
          <a:p>
            <a:r>
              <a:rPr lang="de-DE" sz="1400" i="1" dirty="0">
                <a:solidFill>
                  <a:srgbClr val="327A86"/>
                </a:solidFill>
                <a:latin typeface="Calibri" panose="020F0502020204030204" pitchFamily="34" charset="0"/>
                <a:cs typeface="Calibri" panose="020F0502020204030204" pitchFamily="34" charset="0"/>
              </a:rPr>
              <a:t>(Scherer 2004, S. 10)</a:t>
            </a:r>
          </a:p>
        </p:txBody>
      </p:sp>
    </p:spTree>
    <p:extLst>
      <p:ext uri="{BB962C8B-B14F-4D97-AF65-F5344CB8AC3E}">
        <p14:creationId xmlns:p14="http://schemas.microsoft.com/office/powerpoint/2010/main" val="7353398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a:extLst>
              <a:ext uri="{FF2B5EF4-FFF2-40B4-BE49-F238E27FC236}">
                <a16:creationId xmlns:a16="http://schemas.microsoft.com/office/drawing/2014/main" id="{BCBA4D17-96B2-FA42-93A3-5A9CF69BC38D}"/>
              </a:ext>
            </a:extLst>
          </p:cNvPr>
          <p:cNvSpPr txBox="1">
            <a:spLocks noChangeArrowheads="1"/>
          </p:cNvSpPr>
          <p:nvPr/>
        </p:nvSpPr>
        <p:spPr bwMode="auto">
          <a:xfrm>
            <a:off x="-324544" y="1742001"/>
            <a:ext cx="9289032" cy="1326960"/>
          </a:xfrm>
          <a:prstGeom prst="rect">
            <a:avLst/>
          </a:prstGeom>
          <a:solidFill>
            <a:schemeClr val="accent2">
              <a:lumMod val="75000"/>
              <a:alpha val="25098"/>
            </a:schemeClr>
          </a:soli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wrap="square" lIns="54000" rIns="54000">
            <a:spAutoFit/>
          </a:bodyPr>
          <a:lstStyle>
            <a:lvl1pPr>
              <a:defRPr sz="2000">
                <a:solidFill>
                  <a:schemeClr val="tx1"/>
                </a:solidFill>
                <a:latin typeface="Tahoma" charset="0"/>
                <a:ea typeface="ＭＳ Ｐゴシック" charset="0"/>
                <a:cs typeface="ＭＳ Ｐゴシック" charset="0"/>
              </a:defRPr>
            </a:lvl1pPr>
            <a:lvl2pPr marL="742950" indent="-285750">
              <a:defRPr sz="2000">
                <a:solidFill>
                  <a:schemeClr val="tx1"/>
                </a:solidFill>
                <a:latin typeface="Tahoma" charset="0"/>
                <a:ea typeface="ＭＳ Ｐゴシック" charset="0"/>
              </a:defRPr>
            </a:lvl2pPr>
            <a:lvl3pPr marL="1143000" indent="-228600">
              <a:defRPr sz="2000">
                <a:solidFill>
                  <a:schemeClr val="tx1"/>
                </a:solidFill>
                <a:latin typeface="Tahoma" charset="0"/>
                <a:ea typeface="ＭＳ Ｐゴシック" charset="0"/>
              </a:defRPr>
            </a:lvl3pPr>
            <a:lvl4pPr marL="1600200" indent="-228600">
              <a:defRPr sz="2000">
                <a:solidFill>
                  <a:schemeClr val="tx1"/>
                </a:solidFill>
                <a:latin typeface="Tahoma" charset="0"/>
                <a:ea typeface="ＭＳ Ｐゴシック" charset="0"/>
              </a:defRPr>
            </a:lvl4pPr>
            <a:lvl5pPr marL="2057400" indent="-228600">
              <a:defRPr sz="2000">
                <a:solidFill>
                  <a:schemeClr val="tx1"/>
                </a:solidFill>
                <a:latin typeface="Tahoma" charset="0"/>
                <a:ea typeface="ＭＳ Ｐゴシック" charset="0"/>
              </a:defRPr>
            </a:lvl5pPr>
            <a:lvl6pPr marL="2514600" indent="-228600" eaLnBrk="0" fontAlgn="base" hangingPunct="0">
              <a:spcBef>
                <a:spcPct val="50000"/>
              </a:spcBef>
              <a:spcAft>
                <a:spcPct val="0"/>
              </a:spcAft>
              <a:defRPr sz="2000">
                <a:solidFill>
                  <a:schemeClr val="tx1"/>
                </a:solidFill>
                <a:latin typeface="Tahoma" charset="0"/>
                <a:ea typeface="ＭＳ Ｐゴシック" charset="0"/>
              </a:defRPr>
            </a:lvl6pPr>
            <a:lvl7pPr marL="2971800" indent="-228600" eaLnBrk="0" fontAlgn="base" hangingPunct="0">
              <a:spcBef>
                <a:spcPct val="50000"/>
              </a:spcBef>
              <a:spcAft>
                <a:spcPct val="0"/>
              </a:spcAft>
              <a:defRPr sz="2000">
                <a:solidFill>
                  <a:schemeClr val="tx1"/>
                </a:solidFill>
                <a:latin typeface="Tahoma" charset="0"/>
                <a:ea typeface="ＭＳ Ｐゴシック" charset="0"/>
              </a:defRPr>
            </a:lvl7pPr>
            <a:lvl8pPr marL="3429000" indent="-228600" eaLnBrk="0" fontAlgn="base" hangingPunct="0">
              <a:spcBef>
                <a:spcPct val="50000"/>
              </a:spcBef>
              <a:spcAft>
                <a:spcPct val="0"/>
              </a:spcAft>
              <a:defRPr sz="2000">
                <a:solidFill>
                  <a:schemeClr val="tx1"/>
                </a:solidFill>
                <a:latin typeface="Tahoma" charset="0"/>
                <a:ea typeface="ＭＳ Ｐゴシック" charset="0"/>
              </a:defRPr>
            </a:lvl8pPr>
            <a:lvl9pPr marL="3886200" indent="-228600" eaLnBrk="0" fontAlgn="base" hangingPunct="0">
              <a:spcBef>
                <a:spcPct val="50000"/>
              </a:spcBef>
              <a:spcAft>
                <a:spcPct val="0"/>
              </a:spcAft>
              <a:defRPr sz="2000">
                <a:solidFill>
                  <a:schemeClr val="tx1"/>
                </a:solidFill>
                <a:latin typeface="Tahoma" charset="0"/>
                <a:ea typeface="ＭＳ Ｐゴシック" charset="0"/>
              </a:defRPr>
            </a:lvl9pPr>
          </a:lstStyle>
          <a:p>
            <a:pPr eaLnBrk="1" hangingPunct="1">
              <a:lnSpc>
                <a:spcPct val="110000"/>
              </a:lnSpc>
              <a:spcBef>
                <a:spcPct val="0"/>
              </a:spcBef>
              <a:buFontTx/>
              <a:buNone/>
            </a:pPr>
            <a:endParaRPr lang="de-DE" sz="1900" dirty="0">
              <a:solidFill>
                <a:srgbClr val="000000"/>
              </a:solidFill>
              <a:latin typeface="Calibri"/>
            </a:endParaRPr>
          </a:p>
        </p:txBody>
      </p:sp>
      <p:sp>
        <p:nvSpPr>
          <p:cNvPr id="2" name="Titel 1"/>
          <p:cNvSpPr>
            <a:spLocks noGrp="1"/>
          </p:cNvSpPr>
          <p:nvPr>
            <p:ph type="title"/>
          </p:nvPr>
        </p:nvSpPr>
        <p:spPr/>
        <p:txBody>
          <a:bodyPr>
            <a:normAutofit/>
          </a:bodyPr>
          <a:lstStyle/>
          <a:p>
            <a:r>
              <a:rPr lang="de-DE" dirty="0"/>
              <a:t>Anforderungen beim Lösen von Sachaufgaben </a:t>
            </a:r>
          </a:p>
        </p:txBody>
      </p:sp>
      <p:sp>
        <p:nvSpPr>
          <p:cNvPr id="4" name="Inhaltsplatzhalter 3">
            <a:extLst>
              <a:ext uri="{FF2B5EF4-FFF2-40B4-BE49-F238E27FC236}">
                <a16:creationId xmlns:a16="http://schemas.microsoft.com/office/drawing/2014/main" id="{8B68E85C-7519-E347-9EE5-4C16352616BA}"/>
              </a:ext>
            </a:extLst>
          </p:cNvPr>
          <p:cNvSpPr>
            <a:spLocks noGrp="1"/>
          </p:cNvSpPr>
          <p:nvPr>
            <p:ph idx="1"/>
          </p:nvPr>
        </p:nvSpPr>
        <p:spPr/>
        <p:txBody>
          <a:bodyPr/>
          <a:lstStyle/>
          <a:p>
            <a:pPr marL="0" indent="0">
              <a:buNone/>
            </a:pPr>
            <a:endParaRPr lang="de-DE" b="1" dirty="0"/>
          </a:p>
          <a:p>
            <a:pPr marL="0" indent="0">
              <a:buNone/>
            </a:pPr>
            <a:r>
              <a:rPr lang="de-DE" i="1" dirty="0"/>
              <a:t>Carsten hat 4 Bretter gekauft. Jedes ist 2,5 Meter lang. Wie viele Bretter von 1 Meter Länge kann er daraus machen?</a:t>
            </a:r>
          </a:p>
          <a:p>
            <a:pPr marL="0" indent="0" algn="r">
              <a:buNone/>
            </a:pPr>
            <a:r>
              <a:rPr lang="de-DE" sz="1600" i="1" dirty="0">
                <a:solidFill>
                  <a:srgbClr val="327A86"/>
                </a:solidFill>
              </a:rPr>
              <a:t>(</a:t>
            </a:r>
            <a:r>
              <a:rPr lang="de-DE" sz="1600" i="1" dirty="0" err="1">
                <a:solidFill>
                  <a:srgbClr val="327A86"/>
                </a:solidFill>
              </a:rPr>
              <a:t>Verschaffel</a:t>
            </a:r>
            <a:r>
              <a:rPr lang="de-DE" sz="1600" i="1" dirty="0">
                <a:solidFill>
                  <a:srgbClr val="327A86"/>
                </a:solidFill>
              </a:rPr>
              <a:t> et al. 2000)</a:t>
            </a:r>
            <a:endParaRPr lang="de-DE" sz="1600" b="1" dirty="0"/>
          </a:p>
          <a:p>
            <a:pPr marL="0" indent="0">
              <a:buNone/>
            </a:pPr>
            <a:r>
              <a:rPr lang="de-DE" b="1" dirty="0"/>
              <a:t>Lernendenlösungen:</a:t>
            </a:r>
          </a:p>
          <a:p>
            <a:pPr marL="0" indent="0">
              <a:buNone/>
            </a:pPr>
            <a:r>
              <a:rPr lang="de-DE" dirty="0">
                <a:solidFill>
                  <a:srgbClr val="327A86"/>
                </a:solidFill>
              </a:rPr>
              <a:t>Lösung 2</a:t>
            </a:r>
          </a:p>
          <a:p>
            <a:pPr marL="0" indent="0">
              <a:buNone/>
            </a:pPr>
            <a:endParaRPr lang="de-DE" dirty="0">
              <a:solidFill>
                <a:srgbClr val="327A86"/>
              </a:solidFill>
            </a:endParaRPr>
          </a:p>
          <a:p>
            <a:pPr marL="0" indent="0">
              <a:buNone/>
            </a:pPr>
            <a:endParaRPr lang="de-DE" dirty="0"/>
          </a:p>
        </p:txBody>
      </p:sp>
      <p:sp>
        <p:nvSpPr>
          <p:cNvPr id="20" name="Rechteck 19"/>
          <p:cNvSpPr/>
          <p:nvPr/>
        </p:nvSpPr>
        <p:spPr bwMode="auto">
          <a:xfrm>
            <a:off x="467544" y="1844824"/>
            <a:ext cx="6480720" cy="201622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a:latin typeface="Calibri"/>
              <a:cs typeface="Calibri"/>
            </a:endParaRPr>
          </a:p>
          <a:p>
            <a:endParaRPr lang="de-DE" sz="2000">
              <a:latin typeface="Calibri"/>
              <a:cs typeface="Calibri"/>
            </a:endParaRPr>
          </a:p>
        </p:txBody>
      </p:sp>
      <p:sp>
        <p:nvSpPr>
          <p:cNvPr id="8" name="Inhaltsplatzhalter 7">
            <a:extLst>
              <a:ext uri="{FF2B5EF4-FFF2-40B4-BE49-F238E27FC236}">
                <a16:creationId xmlns:a16="http://schemas.microsoft.com/office/drawing/2014/main" id="{22886D01-098C-124F-87C7-C8387EB2B240}"/>
              </a:ext>
            </a:extLst>
          </p:cNvPr>
          <p:cNvSpPr>
            <a:spLocks noGrp="1"/>
          </p:cNvSpPr>
          <p:nvPr>
            <p:ph idx="17"/>
          </p:nvPr>
        </p:nvSpPr>
        <p:spPr/>
        <p:txBody>
          <a:bodyPr/>
          <a:lstStyle/>
          <a:p>
            <a:r>
              <a:rPr lang="de-DE" dirty="0"/>
              <a:t>Beispiel „Mehrdeutige Textaufgaben“</a:t>
            </a:r>
          </a:p>
        </p:txBody>
      </p:sp>
      <p:pic>
        <p:nvPicPr>
          <p:cNvPr id="5" name="Grafik 4">
            <a:extLst>
              <a:ext uri="{FF2B5EF4-FFF2-40B4-BE49-F238E27FC236}">
                <a16:creationId xmlns:a16="http://schemas.microsoft.com/office/drawing/2014/main" id="{60E42EAE-9D90-3146-B0AB-BB4488F214BA}"/>
              </a:ext>
            </a:extLst>
          </p:cNvPr>
          <p:cNvPicPr>
            <a:picLocks noChangeAspect="1"/>
          </p:cNvPicPr>
          <p:nvPr/>
        </p:nvPicPr>
        <p:blipFill>
          <a:blip r:embed="rId3"/>
          <a:stretch>
            <a:fillRect/>
          </a:stretch>
        </p:blipFill>
        <p:spPr>
          <a:xfrm>
            <a:off x="2123728" y="3501008"/>
            <a:ext cx="5192825" cy="31887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Textfeld 6">
            <a:extLst>
              <a:ext uri="{FF2B5EF4-FFF2-40B4-BE49-F238E27FC236}">
                <a16:creationId xmlns:a16="http://schemas.microsoft.com/office/drawing/2014/main" id="{B5C6EE73-5B68-D94E-B495-DB6E91438660}"/>
              </a:ext>
            </a:extLst>
          </p:cNvPr>
          <p:cNvSpPr txBox="1"/>
          <p:nvPr/>
        </p:nvSpPr>
        <p:spPr>
          <a:xfrm>
            <a:off x="323528" y="6381328"/>
            <a:ext cx="1728192" cy="307777"/>
          </a:xfrm>
          <a:prstGeom prst="rect">
            <a:avLst/>
          </a:prstGeom>
          <a:noFill/>
        </p:spPr>
        <p:txBody>
          <a:bodyPr wrap="square" rtlCol="0">
            <a:spAutoFit/>
          </a:bodyPr>
          <a:lstStyle/>
          <a:p>
            <a:r>
              <a:rPr lang="de-DE" sz="1400" i="1" dirty="0">
                <a:solidFill>
                  <a:srgbClr val="327A86"/>
                </a:solidFill>
                <a:latin typeface="Calibri" panose="020F0502020204030204" pitchFamily="34" charset="0"/>
                <a:cs typeface="Calibri" panose="020F0502020204030204" pitchFamily="34" charset="0"/>
              </a:rPr>
              <a:t>(Scherer 2004, S. 11)</a:t>
            </a:r>
          </a:p>
        </p:txBody>
      </p:sp>
    </p:spTree>
    <p:extLst>
      <p:ext uri="{BB962C8B-B14F-4D97-AF65-F5344CB8AC3E}">
        <p14:creationId xmlns:p14="http://schemas.microsoft.com/office/powerpoint/2010/main" val="21201673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a:extLst>
              <a:ext uri="{FF2B5EF4-FFF2-40B4-BE49-F238E27FC236}">
                <a16:creationId xmlns:a16="http://schemas.microsoft.com/office/drawing/2014/main" id="{54D76678-4196-3D43-91DD-B2BAC2E5640C}"/>
              </a:ext>
            </a:extLst>
          </p:cNvPr>
          <p:cNvSpPr txBox="1">
            <a:spLocks noChangeArrowheads="1"/>
          </p:cNvSpPr>
          <p:nvPr/>
        </p:nvSpPr>
        <p:spPr bwMode="auto">
          <a:xfrm>
            <a:off x="-324544" y="1742001"/>
            <a:ext cx="9289032" cy="1326960"/>
          </a:xfrm>
          <a:prstGeom prst="rect">
            <a:avLst/>
          </a:prstGeom>
          <a:solidFill>
            <a:schemeClr val="accent2">
              <a:lumMod val="75000"/>
              <a:alpha val="25098"/>
            </a:schemeClr>
          </a:soli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wrap="square" lIns="54000" rIns="54000">
            <a:spAutoFit/>
          </a:bodyPr>
          <a:lstStyle>
            <a:lvl1pPr>
              <a:defRPr sz="2000">
                <a:solidFill>
                  <a:schemeClr val="tx1"/>
                </a:solidFill>
                <a:latin typeface="Tahoma" charset="0"/>
                <a:ea typeface="ＭＳ Ｐゴシック" charset="0"/>
                <a:cs typeface="ＭＳ Ｐゴシック" charset="0"/>
              </a:defRPr>
            </a:lvl1pPr>
            <a:lvl2pPr marL="742950" indent="-285750">
              <a:defRPr sz="2000">
                <a:solidFill>
                  <a:schemeClr val="tx1"/>
                </a:solidFill>
                <a:latin typeface="Tahoma" charset="0"/>
                <a:ea typeface="ＭＳ Ｐゴシック" charset="0"/>
              </a:defRPr>
            </a:lvl2pPr>
            <a:lvl3pPr marL="1143000" indent="-228600">
              <a:defRPr sz="2000">
                <a:solidFill>
                  <a:schemeClr val="tx1"/>
                </a:solidFill>
                <a:latin typeface="Tahoma" charset="0"/>
                <a:ea typeface="ＭＳ Ｐゴシック" charset="0"/>
              </a:defRPr>
            </a:lvl3pPr>
            <a:lvl4pPr marL="1600200" indent="-228600">
              <a:defRPr sz="2000">
                <a:solidFill>
                  <a:schemeClr val="tx1"/>
                </a:solidFill>
                <a:latin typeface="Tahoma" charset="0"/>
                <a:ea typeface="ＭＳ Ｐゴシック" charset="0"/>
              </a:defRPr>
            </a:lvl4pPr>
            <a:lvl5pPr marL="2057400" indent="-228600">
              <a:defRPr sz="2000">
                <a:solidFill>
                  <a:schemeClr val="tx1"/>
                </a:solidFill>
                <a:latin typeface="Tahoma" charset="0"/>
                <a:ea typeface="ＭＳ Ｐゴシック" charset="0"/>
              </a:defRPr>
            </a:lvl5pPr>
            <a:lvl6pPr marL="2514600" indent="-228600" eaLnBrk="0" fontAlgn="base" hangingPunct="0">
              <a:spcBef>
                <a:spcPct val="50000"/>
              </a:spcBef>
              <a:spcAft>
                <a:spcPct val="0"/>
              </a:spcAft>
              <a:defRPr sz="2000">
                <a:solidFill>
                  <a:schemeClr val="tx1"/>
                </a:solidFill>
                <a:latin typeface="Tahoma" charset="0"/>
                <a:ea typeface="ＭＳ Ｐゴシック" charset="0"/>
              </a:defRPr>
            </a:lvl6pPr>
            <a:lvl7pPr marL="2971800" indent="-228600" eaLnBrk="0" fontAlgn="base" hangingPunct="0">
              <a:spcBef>
                <a:spcPct val="50000"/>
              </a:spcBef>
              <a:spcAft>
                <a:spcPct val="0"/>
              </a:spcAft>
              <a:defRPr sz="2000">
                <a:solidFill>
                  <a:schemeClr val="tx1"/>
                </a:solidFill>
                <a:latin typeface="Tahoma" charset="0"/>
                <a:ea typeface="ＭＳ Ｐゴシック" charset="0"/>
              </a:defRPr>
            </a:lvl7pPr>
            <a:lvl8pPr marL="3429000" indent="-228600" eaLnBrk="0" fontAlgn="base" hangingPunct="0">
              <a:spcBef>
                <a:spcPct val="50000"/>
              </a:spcBef>
              <a:spcAft>
                <a:spcPct val="0"/>
              </a:spcAft>
              <a:defRPr sz="2000">
                <a:solidFill>
                  <a:schemeClr val="tx1"/>
                </a:solidFill>
                <a:latin typeface="Tahoma" charset="0"/>
                <a:ea typeface="ＭＳ Ｐゴシック" charset="0"/>
              </a:defRPr>
            </a:lvl8pPr>
            <a:lvl9pPr marL="3886200" indent="-228600" eaLnBrk="0" fontAlgn="base" hangingPunct="0">
              <a:spcBef>
                <a:spcPct val="50000"/>
              </a:spcBef>
              <a:spcAft>
                <a:spcPct val="0"/>
              </a:spcAft>
              <a:defRPr sz="2000">
                <a:solidFill>
                  <a:schemeClr val="tx1"/>
                </a:solidFill>
                <a:latin typeface="Tahoma" charset="0"/>
                <a:ea typeface="ＭＳ Ｐゴシック" charset="0"/>
              </a:defRPr>
            </a:lvl9pPr>
          </a:lstStyle>
          <a:p>
            <a:pPr eaLnBrk="1" hangingPunct="1">
              <a:lnSpc>
                <a:spcPct val="110000"/>
              </a:lnSpc>
              <a:spcBef>
                <a:spcPct val="0"/>
              </a:spcBef>
              <a:buFontTx/>
              <a:buNone/>
            </a:pPr>
            <a:endParaRPr lang="de-DE" sz="1900" dirty="0">
              <a:solidFill>
                <a:srgbClr val="000000"/>
              </a:solidFill>
              <a:latin typeface="Calibri"/>
            </a:endParaRPr>
          </a:p>
        </p:txBody>
      </p:sp>
      <p:sp>
        <p:nvSpPr>
          <p:cNvPr id="2" name="Titel 1"/>
          <p:cNvSpPr>
            <a:spLocks noGrp="1"/>
          </p:cNvSpPr>
          <p:nvPr>
            <p:ph type="title"/>
          </p:nvPr>
        </p:nvSpPr>
        <p:spPr/>
        <p:txBody>
          <a:bodyPr>
            <a:normAutofit/>
          </a:bodyPr>
          <a:lstStyle/>
          <a:p>
            <a:r>
              <a:rPr lang="de-DE" dirty="0"/>
              <a:t>Anforderungen beim Lösen von Sachaufgaben </a:t>
            </a:r>
          </a:p>
        </p:txBody>
      </p:sp>
      <p:sp>
        <p:nvSpPr>
          <p:cNvPr id="4" name="Inhaltsplatzhalter 3">
            <a:extLst>
              <a:ext uri="{FF2B5EF4-FFF2-40B4-BE49-F238E27FC236}">
                <a16:creationId xmlns:a16="http://schemas.microsoft.com/office/drawing/2014/main" id="{8B68E85C-7519-E347-9EE5-4C16352616BA}"/>
              </a:ext>
            </a:extLst>
          </p:cNvPr>
          <p:cNvSpPr>
            <a:spLocks noGrp="1"/>
          </p:cNvSpPr>
          <p:nvPr>
            <p:ph idx="1"/>
          </p:nvPr>
        </p:nvSpPr>
        <p:spPr/>
        <p:txBody>
          <a:bodyPr/>
          <a:lstStyle/>
          <a:p>
            <a:pPr marL="0" indent="0">
              <a:buNone/>
            </a:pPr>
            <a:endParaRPr lang="de-DE" b="1" dirty="0"/>
          </a:p>
          <a:p>
            <a:pPr marL="0" indent="0">
              <a:buNone/>
            </a:pPr>
            <a:r>
              <a:rPr lang="de-DE" i="1" dirty="0"/>
              <a:t>Carsten hat 4 Bretter gekauft. Jedes ist 2,5 Meter lang. Wie viele Bretter von 1 Meter Länge kann er daraus machen?</a:t>
            </a:r>
          </a:p>
          <a:p>
            <a:pPr marL="0" indent="0" algn="r">
              <a:buNone/>
            </a:pPr>
            <a:r>
              <a:rPr lang="de-DE" sz="1600" i="1" dirty="0">
                <a:solidFill>
                  <a:srgbClr val="327A86"/>
                </a:solidFill>
              </a:rPr>
              <a:t>(</a:t>
            </a:r>
            <a:r>
              <a:rPr lang="de-DE" sz="1600" i="1" dirty="0" err="1">
                <a:solidFill>
                  <a:srgbClr val="327A86"/>
                </a:solidFill>
              </a:rPr>
              <a:t>Verschaffel</a:t>
            </a:r>
            <a:r>
              <a:rPr lang="de-DE" sz="1600" i="1" dirty="0">
                <a:solidFill>
                  <a:srgbClr val="327A86"/>
                </a:solidFill>
              </a:rPr>
              <a:t> et al. 2000)</a:t>
            </a:r>
            <a:endParaRPr lang="de-DE" sz="1600" b="1" dirty="0"/>
          </a:p>
          <a:p>
            <a:pPr marL="0" indent="0">
              <a:buNone/>
            </a:pPr>
            <a:r>
              <a:rPr lang="de-DE" b="1" dirty="0"/>
              <a:t>Lernendenlösungen:</a:t>
            </a:r>
          </a:p>
          <a:p>
            <a:pPr marL="0" indent="0">
              <a:buNone/>
            </a:pPr>
            <a:r>
              <a:rPr lang="de-DE" dirty="0">
                <a:solidFill>
                  <a:srgbClr val="327A86"/>
                </a:solidFill>
              </a:rPr>
              <a:t>Lösung 3</a:t>
            </a:r>
          </a:p>
          <a:p>
            <a:pPr marL="0" indent="0">
              <a:buNone/>
            </a:pPr>
            <a:endParaRPr lang="de-DE" dirty="0">
              <a:solidFill>
                <a:srgbClr val="327A86"/>
              </a:solidFill>
            </a:endParaRPr>
          </a:p>
          <a:p>
            <a:pPr marL="0" indent="0">
              <a:buNone/>
            </a:pPr>
            <a:endParaRPr lang="de-DE" dirty="0"/>
          </a:p>
        </p:txBody>
      </p:sp>
      <p:sp>
        <p:nvSpPr>
          <p:cNvPr id="20" name="Rechteck 19"/>
          <p:cNvSpPr/>
          <p:nvPr/>
        </p:nvSpPr>
        <p:spPr bwMode="auto">
          <a:xfrm>
            <a:off x="467544" y="1844824"/>
            <a:ext cx="6480720" cy="201622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a:latin typeface="Calibri"/>
              <a:cs typeface="Calibri"/>
            </a:endParaRPr>
          </a:p>
          <a:p>
            <a:endParaRPr lang="de-DE" sz="2000">
              <a:latin typeface="Calibri"/>
              <a:cs typeface="Calibri"/>
            </a:endParaRPr>
          </a:p>
        </p:txBody>
      </p:sp>
      <p:sp>
        <p:nvSpPr>
          <p:cNvPr id="8" name="Inhaltsplatzhalter 7">
            <a:extLst>
              <a:ext uri="{FF2B5EF4-FFF2-40B4-BE49-F238E27FC236}">
                <a16:creationId xmlns:a16="http://schemas.microsoft.com/office/drawing/2014/main" id="{22886D01-098C-124F-87C7-C8387EB2B240}"/>
              </a:ext>
            </a:extLst>
          </p:cNvPr>
          <p:cNvSpPr>
            <a:spLocks noGrp="1"/>
          </p:cNvSpPr>
          <p:nvPr>
            <p:ph idx="17"/>
          </p:nvPr>
        </p:nvSpPr>
        <p:spPr/>
        <p:txBody>
          <a:bodyPr/>
          <a:lstStyle/>
          <a:p>
            <a:r>
              <a:rPr lang="de-DE" dirty="0"/>
              <a:t>Beispiel „Mehrdeutige Textaufgaben“</a:t>
            </a:r>
          </a:p>
        </p:txBody>
      </p:sp>
      <p:pic>
        <p:nvPicPr>
          <p:cNvPr id="6" name="Grafik 5">
            <a:extLst>
              <a:ext uri="{FF2B5EF4-FFF2-40B4-BE49-F238E27FC236}">
                <a16:creationId xmlns:a16="http://schemas.microsoft.com/office/drawing/2014/main" id="{A023AE13-115B-AB4D-91AE-10F474881F59}"/>
              </a:ext>
            </a:extLst>
          </p:cNvPr>
          <p:cNvPicPr>
            <a:picLocks noChangeAspect="1"/>
          </p:cNvPicPr>
          <p:nvPr/>
        </p:nvPicPr>
        <p:blipFill>
          <a:blip r:embed="rId3"/>
          <a:stretch>
            <a:fillRect/>
          </a:stretch>
        </p:blipFill>
        <p:spPr>
          <a:xfrm>
            <a:off x="1331640" y="4149080"/>
            <a:ext cx="7020272" cy="203148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Textfeld 6">
            <a:extLst>
              <a:ext uri="{FF2B5EF4-FFF2-40B4-BE49-F238E27FC236}">
                <a16:creationId xmlns:a16="http://schemas.microsoft.com/office/drawing/2014/main" id="{1AA62924-5F03-B044-9391-E6D66EB028D3}"/>
              </a:ext>
            </a:extLst>
          </p:cNvPr>
          <p:cNvSpPr txBox="1"/>
          <p:nvPr/>
        </p:nvSpPr>
        <p:spPr>
          <a:xfrm>
            <a:off x="7092280" y="6381328"/>
            <a:ext cx="1728192" cy="307777"/>
          </a:xfrm>
          <a:prstGeom prst="rect">
            <a:avLst/>
          </a:prstGeom>
          <a:noFill/>
        </p:spPr>
        <p:txBody>
          <a:bodyPr wrap="square" rtlCol="0">
            <a:spAutoFit/>
          </a:bodyPr>
          <a:lstStyle/>
          <a:p>
            <a:r>
              <a:rPr lang="de-DE" sz="1400" i="1" dirty="0">
                <a:solidFill>
                  <a:srgbClr val="327A86"/>
                </a:solidFill>
                <a:latin typeface="Calibri" panose="020F0502020204030204" pitchFamily="34" charset="0"/>
                <a:cs typeface="Calibri" panose="020F0502020204030204" pitchFamily="34" charset="0"/>
              </a:rPr>
              <a:t>(Scherer 2004, S. 11)</a:t>
            </a:r>
          </a:p>
        </p:txBody>
      </p:sp>
    </p:spTree>
    <p:extLst>
      <p:ext uri="{BB962C8B-B14F-4D97-AF65-F5344CB8AC3E}">
        <p14:creationId xmlns:p14="http://schemas.microsoft.com/office/powerpoint/2010/main" val="37012505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E308C16-20A8-3041-95DE-C0325748DC52}"/>
              </a:ext>
            </a:extLst>
          </p:cNvPr>
          <p:cNvSpPr>
            <a:spLocks noGrp="1"/>
          </p:cNvSpPr>
          <p:nvPr>
            <p:ph type="title"/>
          </p:nvPr>
        </p:nvSpPr>
        <p:spPr/>
        <p:txBody>
          <a:bodyPr/>
          <a:lstStyle/>
          <a:p>
            <a:r>
              <a:rPr lang="de-DE" dirty="0"/>
              <a:t>Anforderungen beim Lösen von Sachaufgaben </a:t>
            </a:r>
          </a:p>
        </p:txBody>
      </p:sp>
      <p:sp>
        <p:nvSpPr>
          <p:cNvPr id="2" name="Inhaltsplatzhalter 1">
            <a:extLst>
              <a:ext uri="{FF2B5EF4-FFF2-40B4-BE49-F238E27FC236}">
                <a16:creationId xmlns:a16="http://schemas.microsoft.com/office/drawing/2014/main" id="{BF6296CE-C7FD-8E4A-AF9A-A6DDB2D7EC82}"/>
              </a:ext>
            </a:extLst>
          </p:cNvPr>
          <p:cNvSpPr>
            <a:spLocks noGrp="1"/>
          </p:cNvSpPr>
          <p:nvPr>
            <p:ph idx="1"/>
          </p:nvPr>
        </p:nvSpPr>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lgn="r">
              <a:buNone/>
            </a:pPr>
            <a:endParaRPr lang="de-DE" sz="1400" dirty="0">
              <a:solidFill>
                <a:srgbClr val="327A86"/>
              </a:solidFill>
            </a:endParaRPr>
          </a:p>
          <a:p>
            <a:pPr marL="0" indent="0" algn="r">
              <a:buNone/>
            </a:pPr>
            <a:endParaRPr lang="de-DE" sz="1400" dirty="0">
              <a:solidFill>
                <a:srgbClr val="327A86"/>
              </a:solidFill>
            </a:endParaRPr>
          </a:p>
          <a:p>
            <a:pPr marL="0" indent="0" algn="r">
              <a:buNone/>
            </a:pPr>
            <a:r>
              <a:rPr lang="de-DE" sz="1400" dirty="0">
                <a:solidFill>
                  <a:srgbClr val="327A86"/>
                </a:solidFill>
              </a:rPr>
              <a:t>(MSW 2008, S. 57)</a:t>
            </a:r>
          </a:p>
          <a:p>
            <a:pPr marL="0" indent="0">
              <a:buNone/>
            </a:pPr>
            <a:endParaRPr lang="de-DE" dirty="0"/>
          </a:p>
        </p:txBody>
      </p:sp>
      <p:sp>
        <p:nvSpPr>
          <p:cNvPr id="4" name="Inhaltsplatzhalter 3">
            <a:extLst>
              <a:ext uri="{FF2B5EF4-FFF2-40B4-BE49-F238E27FC236}">
                <a16:creationId xmlns:a16="http://schemas.microsoft.com/office/drawing/2014/main" id="{CDFB2BEE-CF1E-AC46-B2E0-DDEF423A2281}"/>
              </a:ext>
            </a:extLst>
          </p:cNvPr>
          <p:cNvSpPr>
            <a:spLocks noGrp="1"/>
          </p:cNvSpPr>
          <p:nvPr>
            <p:ph idx="17"/>
          </p:nvPr>
        </p:nvSpPr>
        <p:spPr/>
        <p:txBody>
          <a:bodyPr/>
          <a:lstStyle/>
          <a:p>
            <a:r>
              <a:rPr lang="de-DE" dirty="0"/>
              <a:t>Kompetenzerwartungen – fachbezogene Kompetenzen </a:t>
            </a:r>
          </a:p>
        </p:txBody>
      </p:sp>
      <p:pic>
        <p:nvPicPr>
          <p:cNvPr id="5" name="Grafik 4">
            <a:extLst>
              <a:ext uri="{FF2B5EF4-FFF2-40B4-BE49-F238E27FC236}">
                <a16:creationId xmlns:a16="http://schemas.microsoft.com/office/drawing/2014/main" id="{316A5E83-718A-2642-BA3E-FA999E797A3E}"/>
              </a:ext>
            </a:extLst>
          </p:cNvPr>
          <p:cNvPicPr>
            <a:picLocks noChangeAspect="1"/>
          </p:cNvPicPr>
          <p:nvPr/>
        </p:nvPicPr>
        <p:blipFill>
          <a:blip r:embed="rId3"/>
          <a:stretch>
            <a:fillRect/>
          </a:stretch>
        </p:blipFill>
        <p:spPr>
          <a:xfrm>
            <a:off x="1043608" y="1629059"/>
            <a:ext cx="6888645" cy="4535167"/>
          </a:xfrm>
          <a:prstGeom prst="rect">
            <a:avLst/>
          </a:prstGeom>
        </p:spPr>
      </p:pic>
    </p:spTree>
    <p:extLst>
      <p:ext uri="{BB962C8B-B14F-4D97-AF65-F5344CB8AC3E}">
        <p14:creationId xmlns:p14="http://schemas.microsoft.com/office/powerpoint/2010/main" val="2573481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D04E1AE-DB09-1A47-AABB-A027714E8753}"/>
              </a:ext>
            </a:extLst>
          </p:cNvPr>
          <p:cNvSpPr>
            <a:spLocks noGrp="1"/>
          </p:cNvSpPr>
          <p:nvPr>
            <p:ph type="title"/>
          </p:nvPr>
        </p:nvSpPr>
        <p:spPr/>
        <p:txBody>
          <a:bodyPr>
            <a:normAutofit/>
          </a:bodyPr>
          <a:lstStyle/>
          <a:p>
            <a:r>
              <a:rPr lang="de-DE" dirty="0"/>
              <a:t>Anforderungen beim Lösen von Sachaufgaben  </a:t>
            </a:r>
          </a:p>
        </p:txBody>
      </p:sp>
      <p:sp>
        <p:nvSpPr>
          <p:cNvPr id="2" name="Inhaltsplatzhalter 1">
            <a:extLst>
              <a:ext uri="{FF2B5EF4-FFF2-40B4-BE49-F238E27FC236}">
                <a16:creationId xmlns:a16="http://schemas.microsoft.com/office/drawing/2014/main" id="{BA56AB66-DC6F-6A44-8419-696A67DD9217}"/>
              </a:ext>
            </a:extLst>
          </p:cNvPr>
          <p:cNvSpPr>
            <a:spLocks noGrp="1"/>
          </p:cNvSpPr>
          <p:nvPr>
            <p:ph idx="1"/>
          </p:nvPr>
        </p:nvSpPr>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lvl="0" indent="0" algn="r">
              <a:buNone/>
            </a:pPr>
            <a:r>
              <a:rPr lang="de-DE" sz="1400" dirty="0">
                <a:solidFill>
                  <a:srgbClr val="327A86"/>
                </a:solidFill>
              </a:rPr>
              <a:t>(MSW 2008, S. 59)</a:t>
            </a:r>
          </a:p>
          <a:p>
            <a:pPr marL="0" indent="0">
              <a:buNone/>
            </a:pPr>
            <a:endParaRPr lang="de-DE" dirty="0"/>
          </a:p>
        </p:txBody>
      </p:sp>
      <p:sp>
        <p:nvSpPr>
          <p:cNvPr id="4" name="Inhaltsplatzhalter 3">
            <a:extLst>
              <a:ext uri="{FF2B5EF4-FFF2-40B4-BE49-F238E27FC236}">
                <a16:creationId xmlns:a16="http://schemas.microsoft.com/office/drawing/2014/main" id="{A9AEBCC7-439C-BE4F-9FD0-028B56FAC4E0}"/>
              </a:ext>
            </a:extLst>
          </p:cNvPr>
          <p:cNvSpPr>
            <a:spLocks noGrp="1"/>
          </p:cNvSpPr>
          <p:nvPr>
            <p:ph idx="17"/>
          </p:nvPr>
        </p:nvSpPr>
        <p:spPr/>
        <p:txBody>
          <a:bodyPr/>
          <a:lstStyle/>
          <a:p>
            <a:r>
              <a:rPr lang="de-DE" dirty="0"/>
              <a:t>Kompetenzerwartungen – Prozessbezogene Kompetenzen </a:t>
            </a:r>
          </a:p>
        </p:txBody>
      </p:sp>
      <p:pic>
        <p:nvPicPr>
          <p:cNvPr id="5" name="Grafik 4">
            <a:extLst>
              <a:ext uri="{FF2B5EF4-FFF2-40B4-BE49-F238E27FC236}">
                <a16:creationId xmlns:a16="http://schemas.microsoft.com/office/drawing/2014/main" id="{F17B7022-F239-6043-910E-50A5FD015C3F}"/>
              </a:ext>
            </a:extLst>
          </p:cNvPr>
          <p:cNvPicPr>
            <a:picLocks noChangeAspect="1"/>
          </p:cNvPicPr>
          <p:nvPr/>
        </p:nvPicPr>
        <p:blipFill>
          <a:blip r:embed="rId3"/>
          <a:stretch>
            <a:fillRect/>
          </a:stretch>
        </p:blipFill>
        <p:spPr>
          <a:xfrm>
            <a:off x="251520" y="1556792"/>
            <a:ext cx="8640960" cy="4456345"/>
          </a:xfrm>
          <a:prstGeom prst="rect">
            <a:avLst/>
          </a:prstGeom>
        </p:spPr>
      </p:pic>
    </p:spTree>
    <p:extLst>
      <p:ext uri="{BB962C8B-B14F-4D97-AF65-F5344CB8AC3E}">
        <p14:creationId xmlns:p14="http://schemas.microsoft.com/office/powerpoint/2010/main" val="19663792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D04E1AE-DB09-1A47-AABB-A027714E8753}"/>
              </a:ext>
            </a:extLst>
          </p:cNvPr>
          <p:cNvSpPr>
            <a:spLocks noGrp="1"/>
          </p:cNvSpPr>
          <p:nvPr>
            <p:ph type="title"/>
          </p:nvPr>
        </p:nvSpPr>
        <p:spPr/>
        <p:txBody>
          <a:bodyPr>
            <a:normAutofit/>
          </a:bodyPr>
          <a:lstStyle/>
          <a:p>
            <a:r>
              <a:rPr lang="de-DE" dirty="0"/>
              <a:t>Anforderungen beim Lösen von Sachaufgaben </a:t>
            </a:r>
          </a:p>
        </p:txBody>
      </p:sp>
      <p:sp>
        <p:nvSpPr>
          <p:cNvPr id="2" name="Inhaltsplatzhalter 1">
            <a:extLst>
              <a:ext uri="{FF2B5EF4-FFF2-40B4-BE49-F238E27FC236}">
                <a16:creationId xmlns:a16="http://schemas.microsoft.com/office/drawing/2014/main" id="{BA56AB66-DC6F-6A44-8419-696A67DD9217}"/>
              </a:ext>
            </a:extLst>
          </p:cNvPr>
          <p:cNvSpPr>
            <a:spLocks noGrp="1"/>
          </p:cNvSpPr>
          <p:nvPr>
            <p:ph idx="1"/>
          </p:nvPr>
        </p:nvSpPr>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lvl="0" indent="0" algn="r">
              <a:buNone/>
            </a:pPr>
            <a:r>
              <a:rPr lang="de-DE" sz="1400" dirty="0">
                <a:solidFill>
                  <a:srgbClr val="327A86"/>
                </a:solidFill>
              </a:rPr>
              <a:t>(MSW 2008, S. 59)</a:t>
            </a:r>
          </a:p>
          <a:p>
            <a:pPr marL="0" indent="0">
              <a:buNone/>
            </a:pPr>
            <a:endParaRPr lang="de-DE" dirty="0"/>
          </a:p>
        </p:txBody>
      </p:sp>
      <p:sp>
        <p:nvSpPr>
          <p:cNvPr id="4" name="Inhaltsplatzhalter 3">
            <a:extLst>
              <a:ext uri="{FF2B5EF4-FFF2-40B4-BE49-F238E27FC236}">
                <a16:creationId xmlns:a16="http://schemas.microsoft.com/office/drawing/2014/main" id="{A9AEBCC7-439C-BE4F-9FD0-028B56FAC4E0}"/>
              </a:ext>
            </a:extLst>
          </p:cNvPr>
          <p:cNvSpPr>
            <a:spLocks noGrp="1"/>
          </p:cNvSpPr>
          <p:nvPr>
            <p:ph idx="17"/>
          </p:nvPr>
        </p:nvSpPr>
        <p:spPr/>
        <p:txBody>
          <a:bodyPr/>
          <a:lstStyle/>
          <a:p>
            <a:r>
              <a:rPr lang="de-DE" dirty="0"/>
              <a:t>Kompetenzerwartungen – Prozessbezogene Kompetenzen </a:t>
            </a:r>
          </a:p>
        </p:txBody>
      </p:sp>
      <p:pic>
        <p:nvPicPr>
          <p:cNvPr id="6" name="Grafik 5">
            <a:extLst>
              <a:ext uri="{FF2B5EF4-FFF2-40B4-BE49-F238E27FC236}">
                <a16:creationId xmlns:a16="http://schemas.microsoft.com/office/drawing/2014/main" id="{B50165D0-058F-8045-AF8B-20DDD2045B4B}"/>
              </a:ext>
            </a:extLst>
          </p:cNvPr>
          <p:cNvPicPr>
            <a:picLocks noChangeAspect="1"/>
          </p:cNvPicPr>
          <p:nvPr/>
        </p:nvPicPr>
        <p:blipFill>
          <a:blip r:embed="rId3"/>
          <a:stretch>
            <a:fillRect/>
          </a:stretch>
        </p:blipFill>
        <p:spPr>
          <a:xfrm>
            <a:off x="252000" y="1555200"/>
            <a:ext cx="8577126" cy="4032448"/>
          </a:xfrm>
          <a:prstGeom prst="rect">
            <a:avLst/>
          </a:prstGeom>
        </p:spPr>
      </p:pic>
    </p:spTree>
    <p:extLst>
      <p:ext uri="{BB962C8B-B14F-4D97-AF65-F5344CB8AC3E}">
        <p14:creationId xmlns:p14="http://schemas.microsoft.com/office/powerpoint/2010/main" val="14264979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D04E1AE-DB09-1A47-AABB-A027714E8753}"/>
              </a:ext>
            </a:extLst>
          </p:cNvPr>
          <p:cNvSpPr>
            <a:spLocks noGrp="1"/>
          </p:cNvSpPr>
          <p:nvPr>
            <p:ph type="title"/>
          </p:nvPr>
        </p:nvSpPr>
        <p:spPr/>
        <p:txBody>
          <a:bodyPr>
            <a:normAutofit/>
          </a:bodyPr>
          <a:lstStyle/>
          <a:p>
            <a:r>
              <a:rPr lang="de-DE" dirty="0"/>
              <a:t>Anforderungen beim Lösen von Sachaufgaben </a:t>
            </a:r>
          </a:p>
        </p:txBody>
      </p:sp>
      <p:sp>
        <p:nvSpPr>
          <p:cNvPr id="2" name="Inhaltsplatzhalter 1">
            <a:extLst>
              <a:ext uri="{FF2B5EF4-FFF2-40B4-BE49-F238E27FC236}">
                <a16:creationId xmlns:a16="http://schemas.microsoft.com/office/drawing/2014/main" id="{BA56AB66-DC6F-6A44-8419-696A67DD9217}"/>
              </a:ext>
            </a:extLst>
          </p:cNvPr>
          <p:cNvSpPr>
            <a:spLocks noGrp="1"/>
          </p:cNvSpPr>
          <p:nvPr>
            <p:ph idx="1"/>
          </p:nvPr>
        </p:nvSpPr>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lvl="0" indent="0" algn="r">
              <a:buNone/>
            </a:pPr>
            <a:r>
              <a:rPr lang="de-DE" sz="1400" dirty="0">
                <a:solidFill>
                  <a:srgbClr val="327A86"/>
                </a:solidFill>
              </a:rPr>
              <a:t>(MSW 2008, S. 59)</a:t>
            </a:r>
          </a:p>
          <a:p>
            <a:pPr marL="0" indent="0">
              <a:buNone/>
            </a:pPr>
            <a:endParaRPr lang="de-DE" dirty="0"/>
          </a:p>
        </p:txBody>
      </p:sp>
      <p:sp>
        <p:nvSpPr>
          <p:cNvPr id="4" name="Inhaltsplatzhalter 3">
            <a:extLst>
              <a:ext uri="{FF2B5EF4-FFF2-40B4-BE49-F238E27FC236}">
                <a16:creationId xmlns:a16="http://schemas.microsoft.com/office/drawing/2014/main" id="{A9AEBCC7-439C-BE4F-9FD0-028B56FAC4E0}"/>
              </a:ext>
            </a:extLst>
          </p:cNvPr>
          <p:cNvSpPr>
            <a:spLocks noGrp="1"/>
          </p:cNvSpPr>
          <p:nvPr>
            <p:ph idx="17"/>
          </p:nvPr>
        </p:nvSpPr>
        <p:spPr/>
        <p:txBody>
          <a:bodyPr/>
          <a:lstStyle/>
          <a:p>
            <a:r>
              <a:rPr lang="de-DE" dirty="0"/>
              <a:t>Kompetenzerwartungen – Prozessbezogene Kompetenzen </a:t>
            </a:r>
          </a:p>
        </p:txBody>
      </p:sp>
      <p:pic>
        <p:nvPicPr>
          <p:cNvPr id="7" name="Grafik 6">
            <a:extLst>
              <a:ext uri="{FF2B5EF4-FFF2-40B4-BE49-F238E27FC236}">
                <a16:creationId xmlns:a16="http://schemas.microsoft.com/office/drawing/2014/main" id="{2A4B2D35-1DEF-924B-81A5-FA37016554F1}"/>
              </a:ext>
            </a:extLst>
          </p:cNvPr>
          <p:cNvPicPr>
            <a:picLocks noChangeAspect="1"/>
          </p:cNvPicPr>
          <p:nvPr/>
        </p:nvPicPr>
        <p:blipFill>
          <a:blip r:embed="rId3"/>
          <a:stretch>
            <a:fillRect/>
          </a:stretch>
        </p:blipFill>
        <p:spPr>
          <a:xfrm>
            <a:off x="252000" y="1555200"/>
            <a:ext cx="8568952" cy="3479777"/>
          </a:xfrm>
          <a:prstGeom prst="rect">
            <a:avLst/>
          </a:prstGeom>
        </p:spPr>
      </p:pic>
    </p:spTree>
    <p:extLst>
      <p:ext uri="{BB962C8B-B14F-4D97-AF65-F5344CB8AC3E}">
        <p14:creationId xmlns:p14="http://schemas.microsoft.com/office/powerpoint/2010/main" val="17227044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D04E1AE-DB09-1A47-AABB-A027714E8753}"/>
              </a:ext>
            </a:extLst>
          </p:cNvPr>
          <p:cNvSpPr>
            <a:spLocks noGrp="1"/>
          </p:cNvSpPr>
          <p:nvPr>
            <p:ph type="title"/>
          </p:nvPr>
        </p:nvSpPr>
        <p:spPr/>
        <p:txBody>
          <a:bodyPr>
            <a:normAutofit/>
          </a:bodyPr>
          <a:lstStyle/>
          <a:p>
            <a:r>
              <a:rPr lang="de-DE" dirty="0"/>
              <a:t>Anforderungen beim Lösen von Sachaufgaben </a:t>
            </a:r>
          </a:p>
        </p:txBody>
      </p:sp>
      <p:sp>
        <p:nvSpPr>
          <p:cNvPr id="2" name="Inhaltsplatzhalter 1">
            <a:extLst>
              <a:ext uri="{FF2B5EF4-FFF2-40B4-BE49-F238E27FC236}">
                <a16:creationId xmlns:a16="http://schemas.microsoft.com/office/drawing/2014/main" id="{BA56AB66-DC6F-6A44-8419-696A67DD9217}"/>
              </a:ext>
            </a:extLst>
          </p:cNvPr>
          <p:cNvSpPr>
            <a:spLocks noGrp="1"/>
          </p:cNvSpPr>
          <p:nvPr>
            <p:ph idx="1"/>
          </p:nvPr>
        </p:nvSpPr>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lvl="0" indent="0" algn="r">
              <a:buNone/>
            </a:pPr>
            <a:r>
              <a:rPr lang="de-DE" sz="1400" dirty="0">
                <a:solidFill>
                  <a:srgbClr val="327A86"/>
                </a:solidFill>
              </a:rPr>
              <a:t>(MSW 2008, S. 59)</a:t>
            </a:r>
          </a:p>
          <a:p>
            <a:pPr marL="0" indent="0">
              <a:buNone/>
            </a:pPr>
            <a:endParaRPr lang="de-DE" dirty="0"/>
          </a:p>
        </p:txBody>
      </p:sp>
      <p:sp>
        <p:nvSpPr>
          <p:cNvPr id="4" name="Inhaltsplatzhalter 3">
            <a:extLst>
              <a:ext uri="{FF2B5EF4-FFF2-40B4-BE49-F238E27FC236}">
                <a16:creationId xmlns:a16="http://schemas.microsoft.com/office/drawing/2014/main" id="{A9AEBCC7-439C-BE4F-9FD0-028B56FAC4E0}"/>
              </a:ext>
            </a:extLst>
          </p:cNvPr>
          <p:cNvSpPr>
            <a:spLocks noGrp="1"/>
          </p:cNvSpPr>
          <p:nvPr>
            <p:ph idx="17"/>
          </p:nvPr>
        </p:nvSpPr>
        <p:spPr/>
        <p:txBody>
          <a:bodyPr/>
          <a:lstStyle/>
          <a:p>
            <a:r>
              <a:rPr lang="de-DE" dirty="0"/>
              <a:t>Kompetenzerwartungen – Prozessbezogene Kompetenzen </a:t>
            </a:r>
          </a:p>
        </p:txBody>
      </p:sp>
      <p:pic>
        <p:nvPicPr>
          <p:cNvPr id="6" name="Grafik 5">
            <a:extLst>
              <a:ext uri="{FF2B5EF4-FFF2-40B4-BE49-F238E27FC236}">
                <a16:creationId xmlns:a16="http://schemas.microsoft.com/office/drawing/2014/main" id="{DE68897C-7A24-B845-ADE8-4E30DC731BCE}"/>
              </a:ext>
            </a:extLst>
          </p:cNvPr>
          <p:cNvPicPr>
            <a:picLocks noChangeAspect="1"/>
          </p:cNvPicPr>
          <p:nvPr/>
        </p:nvPicPr>
        <p:blipFill>
          <a:blip r:embed="rId3"/>
          <a:stretch>
            <a:fillRect/>
          </a:stretch>
        </p:blipFill>
        <p:spPr>
          <a:xfrm>
            <a:off x="323528" y="1556792"/>
            <a:ext cx="8568952" cy="4082017"/>
          </a:xfrm>
          <a:prstGeom prst="rect">
            <a:avLst/>
          </a:prstGeom>
        </p:spPr>
      </p:pic>
    </p:spTree>
    <p:extLst>
      <p:ext uri="{BB962C8B-B14F-4D97-AF65-F5344CB8AC3E}">
        <p14:creationId xmlns:p14="http://schemas.microsoft.com/office/powerpoint/2010/main" val="2469270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prstGeom prst="rect">
            <a:avLst/>
          </a:prstGeom>
        </p:spPr>
        <p:txBody>
          <a:bodyPr>
            <a:normAutofit/>
          </a:bodyPr>
          <a:lstStyle/>
          <a:p>
            <a:r>
              <a:rPr lang="de-DE" dirty="0"/>
              <a:t>Fortbildungen am DZLM</a:t>
            </a:r>
            <a:endParaRPr lang="de-DE" dirty="0">
              <a:solidFill>
                <a:srgbClr val="FF0000"/>
              </a:solidFill>
            </a:endParaRPr>
          </a:p>
        </p:txBody>
      </p:sp>
      <p:pic>
        <p:nvPicPr>
          <p:cNvPr id="6" name="Bild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3800" y="1023056"/>
            <a:ext cx="7216400" cy="5319196"/>
          </a:xfrm>
          <a:prstGeom prst="rect">
            <a:avLst/>
          </a:prstGeom>
        </p:spPr>
      </p:pic>
    </p:spTree>
    <p:extLst>
      <p:ext uri="{BB962C8B-B14F-4D97-AF65-F5344CB8AC3E}">
        <p14:creationId xmlns:p14="http://schemas.microsoft.com/office/powerpoint/2010/main" val="1701077025"/>
      </p:ext>
    </p:extLst>
  </p:cSld>
  <p:clrMapOvr>
    <a:masterClrMapping/>
  </p:clrMapOvr>
  <mc:AlternateContent xmlns:mc="http://schemas.openxmlformats.org/markup-compatibility/2006" xmlns:p14="http://schemas.microsoft.com/office/powerpoint/2010/main">
    <mc:Choice Requires="p14">
      <p:transition p14:dur="0" advClick="0" advTm="10000"/>
    </mc:Choice>
    <mc:Fallback xmlns="">
      <p:transition advClick="0" advTm="10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12" name="Rechteck 11"/>
          <p:cNvSpPr/>
          <p:nvPr/>
        </p:nvSpPr>
        <p:spPr bwMode="auto">
          <a:xfrm>
            <a:off x="-180528" y="4365104"/>
            <a:ext cx="7344816"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a:bodyPr>
          <a:lstStyle/>
          <a:p>
            <a:r>
              <a:rPr lang="de-DE" dirty="0"/>
              <a:t>Gliederung – Baustein 1</a:t>
            </a:r>
          </a:p>
        </p:txBody>
      </p:sp>
      <p:sp>
        <p:nvSpPr>
          <p:cNvPr id="9" name="Inhaltsplatzhalter 8"/>
          <p:cNvSpPr>
            <a:spLocks noGrp="1"/>
          </p:cNvSpPr>
          <p:nvPr>
            <p:ph idx="1"/>
          </p:nvPr>
        </p:nvSpPr>
        <p:spPr>
          <a:xfrm>
            <a:off x="395536" y="1340768"/>
            <a:ext cx="8424936" cy="3096344"/>
          </a:xfrm>
        </p:spPr>
        <p:txBody>
          <a:bodyPr/>
          <a:lstStyle/>
          <a:p>
            <a:pPr marL="514350" indent="-514350">
              <a:buClr>
                <a:srgbClr val="327A86"/>
              </a:buClr>
              <a:buAutoNum type="arabicPeriod"/>
            </a:pPr>
            <a:r>
              <a:rPr lang="de-DE" dirty="0"/>
              <a:t>Begrüßung und Einstieg</a:t>
            </a:r>
          </a:p>
          <a:p>
            <a:pPr marL="514350" indent="-514350">
              <a:buClr>
                <a:srgbClr val="327A86"/>
              </a:buClr>
              <a:buAutoNum type="arabicPeriod"/>
            </a:pPr>
            <a:r>
              <a:rPr lang="de-DE" dirty="0"/>
              <a:t>Merkmale des Sachrechnens</a:t>
            </a:r>
          </a:p>
          <a:p>
            <a:pPr marL="514350" indent="-514350">
              <a:buClr>
                <a:srgbClr val="327A86"/>
              </a:buClr>
              <a:buAutoNum type="arabicPeriod"/>
            </a:pPr>
            <a:r>
              <a:rPr lang="de-DE" dirty="0"/>
              <a:t>Funktionen des Sachrechnens</a:t>
            </a:r>
          </a:p>
          <a:p>
            <a:pPr marL="514350" indent="-514350">
              <a:buClr>
                <a:srgbClr val="327A86"/>
              </a:buClr>
              <a:buAutoNum type="arabicPeriod"/>
            </a:pPr>
            <a:r>
              <a:rPr lang="de-DE" dirty="0"/>
              <a:t>Typen von Sachaufgaben </a:t>
            </a:r>
          </a:p>
          <a:p>
            <a:pPr marL="514350" indent="-514350">
              <a:buClr>
                <a:srgbClr val="327A86"/>
              </a:buClr>
              <a:buAutoNum type="arabicPeriod"/>
            </a:pPr>
            <a:r>
              <a:rPr lang="de-DE" dirty="0"/>
              <a:t>Anforderungen beim Lösen von Sachaufgaben</a:t>
            </a:r>
          </a:p>
          <a:p>
            <a:pPr marL="514350" indent="-514350">
              <a:buClr>
                <a:srgbClr val="327A86"/>
              </a:buClr>
              <a:buAutoNum type="arabicPeriod"/>
            </a:pPr>
            <a:r>
              <a:rPr lang="de-DE" dirty="0">
                <a:solidFill>
                  <a:srgbClr val="327A86"/>
                </a:solidFill>
              </a:rPr>
              <a:t>Distanzaufgabe</a:t>
            </a:r>
          </a:p>
          <a:p>
            <a:pPr marL="514350" indent="-514350">
              <a:buClr>
                <a:srgbClr val="327A86"/>
              </a:buClr>
              <a:buAutoNum type="arabicPeriod"/>
            </a:pPr>
            <a:endParaRPr lang="de-DE" dirty="0"/>
          </a:p>
        </p:txBody>
      </p:sp>
    </p:spTree>
    <p:extLst>
      <p:ext uri="{BB962C8B-B14F-4D97-AF65-F5344CB8AC3E}">
        <p14:creationId xmlns:p14="http://schemas.microsoft.com/office/powerpoint/2010/main" val="7345463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pierung 2">
            <a:extLst>
              <a:ext uri="{FF2B5EF4-FFF2-40B4-BE49-F238E27FC236}">
                <a16:creationId xmlns:a16="http://schemas.microsoft.com/office/drawing/2014/main" id="{1B495652-D975-A44F-94EC-CC96FC5E2941}"/>
              </a:ext>
            </a:extLst>
          </p:cNvPr>
          <p:cNvGrpSpPr/>
          <p:nvPr/>
        </p:nvGrpSpPr>
        <p:grpSpPr>
          <a:xfrm>
            <a:off x="-180528" y="3235424"/>
            <a:ext cx="9073008" cy="3312368"/>
            <a:chOff x="1187624" y="8620"/>
            <a:chExt cx="6984776" cy="4919979"/>
          </a:xfrm>
        </p:grpSpPr>
        <p:sp>
          <p:nvSpPr>
            <p:cNvPr id="8" name="Rechteck 7">
              <a:extLst>
                <a:ext uri="{FF2B5EF4-FFF2-40B4-BE49-F238E27FC236}">
                  <a16:creationId xmlns:a16="http://schemas.microsoft.com/office/drawing/2014/main" id="{48A1F495-DA9D-3845-9F68-E635A95AB36A}"/>
                </a:ext>
              </a:extLst>
            </p:cNvPr>
            <p:cNvSpPr/>
            <p:nvPr/>
          </p:nvSpPr>
          <p:spPr bwMode="auto">
            <a:xfrm>
              <a:off x="1187624" y="8620"/>
              <a:ext cx="6984776" cy="4919979"/>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9" name="Rechteck 8">
              <a:extLst>
                <a:ext uri="{FF2B5EF4-FFF2-40B4-BE49-F238E27FC236}">
                  <a16:creationId xmlns:a16="http://schemas.microsoft.com/office/drawing/2014/main" id="{E3F2E2D3-BC13-ED4E-ACB8-A3D418CC63E2}"/>
                </a:ext>
              </a:extLst>
            </p:cNvPr>
            <p:cNvSpPr/>
            <p:nvPr/>
          </p:nvSpPr>
          <p:spPr bwMode="auto">
            <a:xfrm>
              <a:off x="1775129" y="1772816"/>
              <a:ext cx="6116959" cy="17891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latin typeface="Calibri" panose="020F0502020204030204" pitchFamily="34" charset="0"/>
              </a:endParaRPr>
            </a:p>
            <a:p>
              <a:endParaRPr lang="de-DE" sz="2000">
                <a:latin typeface="Calibri"/>
                <a:cs typeface="Calibri"/>
              </a:endParaRPr>
            </a:p>
          </p:txBody>
        </p:sp>
      </p:grpSp>
      <p:sp>
        <p:nvSpPr>
          <p:cNvPr id="6" name="Inhaltsplatzhalter 5">
            <a:extLst>
              <a:ext uri="{FF2B5EF4-FFF2-40B4-BE49-F238E27FC236}">
                <a16:creationId xmlns:a16="http://schemas.microsoft.com/office/drawing/2014/main" id="{A1FC8573-038C-CF45-A5E1-F6BD27A3FF8B}"/>
              </a:ext>
            </a:extLst>
          </p:cNvPr>
          <p:cNvSpPr>
            <a:spLocks noGrp="1"/>
          </p:cNvSpPr>
          <p:nvPr>
            <p:ph idx="1"/>
          </p:nvPr>
        </p:nvSpPr>
        <p:spPr/>
        <p:txBody>
          <a:bodyPr/>
          <a:lstStyle/>
          <a:p>
            <a:pPr marL="0" indent="0" algn="just">
              <a:buNone/>
            </a:pPr>
            <a:r>
              <a:rPr lang="de-DE" dirty="0"/>
              <a:t>Zur Weiterarbeit an dem Thema Sachrechnen sollen Sie sich mit der Herangehensweise von ausgewählten Schülerinnen und Schülern beim Lösen von Sachaufgaben auseinandersetzen. </a:t>
            </a:r>
          </a:p>
          <a:p>
            <a:pPr marL="0" indent="0">
              <a:buNone/>
            </a:pPr>
            <a:endParaRPr lang="de-DE" dirty="0"/>
          </a:p>
          <a:p>
            <a:pPr marL="0" indent="0">
              <a:buNone/>
            </a:pPr>
            <a:endParaRPr lang="de-DE" dirty="0"/>
          </a:p>
          <a:p>
            <a:pPr marL="0" indent="0">
              <a:buNone/>
            </a:pPr>
            <a:endParaRPr lang="de-DE" dirty="0"/>
          </a:p>
          <a:p>
            <a:pPr lvl="0"/>
            <a:r>
              <a:rPr lang="de-DE" dirty="0"/>
              <a:t>Beantworten Sie vorab zur didaktischen Analyse die folgenden Fragen:</a:t>
            </a:r>
          </a:p>
          <a:p>
            <a:pPr lvl="1"/>
            <a:r>
              <a:rPr lang="de-DE" dirty="0"/>
              <a:t>Lösen Sie die Aufgaben mit grundschulgemäßen Strategien. </a:t>
            </a:r>
            <a:br>
              <a:rPr lang="de-DE" dirty="0"/>
            </a:br>
            <a:r>
              <a:rPr lang="de-DE" dirty="0"/>
              <a:t>Reflektieren Sie anschließend: </a:t>
            </a:r>
            <a:br>
              <a:rPr lang="de-DE" dirty="0"/>
            </a:br>
            <a:r>
              <a:rPr lang="de-DE" dirty="0"/>
              <a:t>Welche Rechenoperation muss jeweils durchgeführt werden und warum?</a:t>
            </a:r>
          </a:p>
          <a:p>
            <a:pPr lvl="1"/>
            <a:r>
              <a:rPr lang="de-DE" dirty="0"/>
              <a:t>Welche Schwierigkeiten vermuten Sie an welchen Stellen für die Kinder?</a:t>
            </a:r>
          </a:p>
          <a:p>
            <a:pPr lvl="1"/>
            <a:r>
              <a:rPr lang="de-DE" dirty="0"/>
              <a:t>Welche Ziele verfolgen die Aufgaben?</a:t>
            </a:r>
            <a:br>
              <a:rPr lang="de-DE" dirty="0"/>
            </a:br>
            <a:r>
              <a:rPr lang="de-DE" dirty="0"/>
              <a:t>Welche Kompetenzen könnten Sie mit dieser Aufgabe bei Lernenden überprüfen? </a:t>
            </a:r>
          </a:p>
          <a:p>
            <a:pPr marL="0" indent="0">
              <a:buNone/>
            </a:pPr>
            <a:endParaRPr lang="de-DE" dirty="0"/>
          </a:p>
        </p:txBody>
      </p:sp>
      <p:sp>
        <p:nvSpPr>
          <p:cNvPr id="5" name="Titel 4">
            <a:extLst>
              <a:ext uri="{FF2B5EF4-FFF2-40B4-BE49-F238E27FC236}">
                <a16:creationId xmlns:a16="http://schemas.microsoft.com/office/drawing/2014/main" id="{068E55A4-29C6-6642-8F40-3E058D882808}"/>
              </a:ext>
            </a:extLst>
          </p:cNvPr>
          <p:cNvSpPr>
            <a:spLocks noGrp="1"/>
          </p:cNvSpPr>
          <p:nvPr>
            <p:ph type="title"/>
          </p:nvPr>
        </p:nvSpPr>
        <p:spPr/>
        <p:txBody>
          <a:bodyPr/>
          <a:lstStyle/>
          <a:p>
            <a:r>
              <a:rPr lang="de-DE" dirty="0"/>
              <a:t>Distanzaufgabe</a:t>
            </a:r>
          </a:p>
        </p:txBody>
      </p:sp>
      <p:pic>
        <p:nvPicPr>
          <p:cNvPr id="3" name="Grafik 2">
            <a:extLst>
              <a:ext uri="{FF2B5EF4-FFF2-40B4-BE49-F238E27FC236}">
                <a16:creationId xmlns:a16="http://schemas.microsoft.com/office/drawing/2014/main" id="{ADF1EB00-FA3C-5F4C-AAC9-E44338F9D89B}"/>
              </a:ext>
            </a:extLst>
          </p:cNvPr>
          <p:cNvPicPr>
            <a:picLocks noChangeAspect="1"/>
          </p:cNvPicPr>
          <p:nvPr/>
        </p:nvPicPr>
        <p:blipFill>
          <a:blip r:embed="rId3"/>
          <a:stretch>
            <a:fillRect/>
          </a:stretch>
        </p:blipFill>
        <p:spPr>
          <a:xfrm>
            <a:off x="4788024" y="1844824"/>
            <a:ext cx="2649894" cy="1656184"/>
          </a:xfrm>
          <a:prstGeom prst="rect">
            <a:avLst/>
          </a:prstGeom>
        </p:spPr>
      </p:pic>
    </p:spTree>
    <p:extLst>
      <p:ext uri="{BB962C8B-B14F-4D97-AF65-F5344CB8AC3E}">
        <p14:creationId xmlns:p14="http://schemas.microsoft.com/office/powerpoint/2010/main" val="1325527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ung 2">
            <a:extLst>
              <a:ext uri="{FF2B5EF4-FFF2-40B4-BE49-F238E27FC236}">
                <a16:creationId xmlns:a16="http://schemas.microsoft.com/office/drawing/2014/main" id="{75BCC56A-DE2F-9F42-ADBD-8AFC7749070C}"/>
              </a:ext>
            </a:extLst>
          </p:cNvPr>
          <p:cNvGrpSpPr/>
          <p:nvPr/>
        </p:nvGrpSpPr>
        <p:grpSpPr>
          <a:xfrm>
            <a:off x="-396552" y="996307"/>
            <a:ext cx="9289032" cy="3816683"/>
            <a:chOff x="1187624" y="8620"/>
            <a:chExt cx="6984776" cy="4919979"/>
          </a:xfrm>
        </p:grpSpPr>
        <p:sp>
          <p:nvSpPr>
            <p:cNvPr id="5" name="Rechteck 4">
              <a:extLst>
                <a:ext uri="{FF2B5EF4-FFF2-40B4-BE49-F238E27FC236}">
                  <a16:creationId xmlns:a16="http://schemas.microsoft.com/office/drawing/2014/main" id="{E042496D-95AF-D74D-85C0-A79C876B0D19}"/>
                </a:ext>
              </a:extLst>
            </p:cNvPr>
            <p:cNvSpPr/>
            <p:nvPr/>
          </p:nvSpPr>
          <p:spPr bwMode="auto">
            <a:xfrm>
              <a:off x="1187624" y="8620"/>
              <a:ext cx="6984776" cy="4919979"/>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solidFill>
                  <a:schemeClr val="accent2"/>
                </a:solidFill>
                <a:latin typeface="Calibri" panose="020F0502020204030204" pitchFamily="34" charset="0"/>
              </a:endParaRPr>
            </a:p>
          </p:txBody>
        </p:sp>
        <p:sp>
          <p:nvSpPr>
            <p:cNvPr id="6" name="Rechteck 5">
              <a:extLst>
                <a:ext uri="{FF2B5EF4-FFF2-40B4-BE49-F238E27FC236}">
                  <a16:creationId xmlns:a16="http://schemas.microsoft.com/office/drawing/2014/main" id="{32A4248D-85AF-DB46-A33A-97E6E4FEC85E}"/>
                </a:ext>
              </a:extLst>
            </p:cNvPr>
            <p:cNvSpPr/>
            <p:nvPr/>
          </p:nvSpPr>
          <p:spPr bwMode="auto">
            <a:xfrm>
              <a:off x="1775129" y="1772816"/>
              <a:ext cx="6116959" cy="17891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latin typeface="Calibri" panose="020F0502020204030204" pitchFamily="34" charset="0"/>
              </a:endParaRPr>
            </a:p>
            <a:p>
              <a:endParaRPr lang="de-DE" sz="2000">
                <a:latin typeface="Calibri"/>
                <a:cs typeface="Calibri"/>
              </a:endParaRPr>
            </a:p>
          </p:txBody>
        </p:sp>
      </p:grpSp>
      <p:sp>
        <p:nvSpPr>
          <p:cNvPr id="2" name="Inhaltsplatzhalter 1">
            <a:extLst>
              <a:ext uri="{FF2B5EF4-FFF2-40B4-BE49-F238E27FC236}">
                <a16:creationId xmlns:a16="http://schemas.microsoft.com/office/drawing/2014/main" id="{29A46718-0ABD-B14F-A632-7A70456CC975}"/>
              </a:ext>
            </a:extLst>
          </p:cNvPr>
          <p:cNvSpPr>
            <a:spLocks noGrp="1"/>
          </p:cNvSpPr>
          <p:nvPr>
            <p:ph idx="1"/>
          </p:nvPr>
        </p:nvSpPr>
        <p:spPr/>
        <p:txBody>
          <a:bodyPr/>
          <a:lstStyle/>
          <a:p>
            <a:r>
              <a:rPr lang="de-DE" dirty="0"/>
              <a:t>Lassen Sie die (bzw. einige) Aufgaben von Lernenden bearbeiten (wählen Sie Kinder aus, die im Zahlenraum bis 100 rechnen; lesen Sie ggf. die Aufgaben vor). Bitten Sie die Kinder während oder nach der Bearbeitung, das Vorgehen zu beschreiben.</a:t>
            </a:r>
          </a:p>
          <a:p>
            <a:r>
              <a:rPr lang="de-DE" dirty="0"/>
              <a:t>Beobachten Sie die Kinder beim Bearbeiten und reflektieren Sie die Bearbeitung: Wo zeigen sich Schwierigkeiten oder auch überraschende Strategien und Lösungen? Inwiefern haben sich Ihre Vorabvermutungen bestätigt, wo gab es Abweichungen?</a:t>
            </a:r>
          </a:p>
          <a:p>
            <a:r>
              <a:rPr lang="de-DE" dirty="0"/>
              <a:t>Bringen Sie die </a:t>
            </a:r>
            <a:r>
              <a:rPr lang="de-DE" dirty="0" err="1"/>
              <a:t>Lernendendokumente</a:t>
            </a:r>
            <a:r>
              <a:rPr lang="de-DE" dirty="0"/>
              <a:t> und Ihre Notizen zu Ihren Beobachtungen mit in die nächste Veranstaltung.</a:t>
            </a:r>
          </a:p>
          <a:p>
            <a:endParaRPr lang="de-DE" dirty="0"/>
          </a:p>
        </p:txBody>
      </p:sp>
      <p:sp>
        <p:nvSpPr>
          <p:cNvPr id="3" name="Titel 2">
            <a:extLst>
              <a:ext uri="{FF2B5EF4-FFF2-40B4-BE49-F238E27FC236}">
                <a16:creationId xmlns:a16="http://schemas.microsoft.com/office/drawing/2014/main" id="{CE6435EC-B827-4F48-AB94-E1F81174A8DF}"/>
              </a:ext>
            </a:extLst>
          </p:cNvPr>
          <p:cNvSpPr>
            <a:spLocks noGrp="1"/>
          </p:cNvSpPr>
          <p:nvPr>
            <p:ph type="title"/>
          </p:nvPr>
        </p:nvSpPr>
        <p:spPr/>
        <p:txBody>
          <a:bodyPr/>
          <a:lstStyle/>
          <a:p>
            <a:r>
              <a:rPr lang="de-DE" dirty="0"/>
              <a:t>Distanzaufgabe</a:t>
            </a:r>
          </a:p>
        </p:txBody>
      </p:sp>
    </p:spTree>
    <p:extLst>
      <p:ext uri="{BB962C8B-B14F-4D97-AF65-F5344CB8AC3E}">
        <p14:creationId xmlns:p14="http://schemas.microsoft.com/office/powerpoint/2010/main" val="26046614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1"/>
          </p:nvPr>
        </p:nvSpPr>
        <p:spPr/>
        <p:txBody>
          <a:bodyPr/>
          <a:lstStyle/>
          <a:p>
            <a:r>
              <a:rPr lang="de-DE" dirty="0"/>
              <a:t>Fragen und Diskussion!</a:t>
            </a:r>
          </a:p>
        </p:txBody>
      </p:sp>
      <p:pic>
        <p:nvPicPr>
          <p:cNvPr id="4" name="Bildplatzhalt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8256" b="18256"/>
          <a:stretch>
            <a:fillRect/>
          </a:stretch>
        </p:blipFill>
        <p:spPr/>
      </p:pic>
    </p:spTree>
    <p:extLst>
      <p:ext uri="{BB962C8B-B14F-4D97-AF65-F5344CB8AC3E}">
        <p14:creationId xmlns:p14="http://schemas.microsoft.com/office/powerpoint/2010/main" val="12819340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A3C55B16-7A77-0D4D-A625-57AC5DD8FE8F}"/>
              </a:ext>
            </a:extLst>
          </p:cNvPr>
          <p:cNvSpPr>
            <a:spLocks noGrp="1"/>
          </p:cNvSpPr>
          <p:nvPr>
            <p:ph type="body" sz="quarter" idx="11"/>
          </p:nvPr>
        </p:nvSpPr>
        <p:spPr/>
        <p:txBody>
          <a:bodyPr/>
          <a:lstStyle/>
          <a:p>
            <a:r>
              <a:rPr lang="de-DE" dirty="0"/>
              <a:t>Vielen Dank für Ihre Aufmerksamkeit!</a:t>
            </a:r>
          </a:p>
        </p:txBody>
      </p:sp>
      <p:sp>
        <p:nvSpPr>
          <p:cNvPr id="4" name="Textplatzhalter 3">
            <a:extLst>
              <a:ext uri="{FF2B5EF4-FFF2-40B4-BE49-F238E27FC236}">
                <a16:creationId xmlns:a16="http://schemas.microsoft.com/office/drawing/2014/main" id="{1435655C-7CBC-A545-A4A7-81D941FF1977}"/>
              </a:ext>
            </a:extLst>
          </p:cNvPr>
          <p:cNvSpPr>
            <a:spLocks noGrp="1"/>
          </p:cNvSpPr>
          <p:nvPr>
            <p:ph type="body" sz="quarter" idx="12"/>
          </p:nvPr>
        </p:nvSpPr>
        <p:spPr/>
        <p:txBody>
          <a:bodyPr/>
          <a:lstStyle/>
          <a:p>
            <a:r>
              <a:rPr lang="de-DE"/>
              <a:t>Weitere Fragen ...</a:t>
            </a:r>
          </a:p>
        </p:txBody>
      </p:sp>
      <p:pic>
        <p:nvPicPr>
          <p:cNvPr id="6" name="Bildplatzhalt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8256" b="18256"/>
          <a:stretch>
            <a:fillRect/>
          </a:stretch>
        </p:blipFill>
        <p:spPr/>
      </p:pic>
    </p:spTree>
    <p:extLst>
      <p:ext uri="{BB962C8B-B14F-4D97-AF65-F5344CB8AC3E}">
        <p14:creationId xmlns:p14="http://schemas.microsoft.com/office/powerpoint/2010/main" val="2851178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980728"/>
            <a:ext cx="8424936" cy="5400600"/>
          </a:xfrm>
        </p:spPr>
        <p:txBody>
          <a:bodyPr/>
          <a:lstStyle/>
          <a:p>
            <a:pPr marL="320675" indent="-320675">
              <a:defRPr sz="1800"/>
            </a:pPr>
            <a:r>
              <a:rPr lang="de-DE" sz="1800" dirty="0" err="1"/>
              <a:t>Büchter</a:t>
            </a:r>
            <a:r>
              <a:rPr lang="de-DE" sz="1800" dirty="0"/>
              <a:t>, A., Herget, W., Leuders, T. &amp; Müller, J. (2007). Die Fermi-Box. Aufgabenkartei inkl. Lehrerkommentar. Seelze: </a:t>
            </a:r>
            <a:r>
              <a:rPr lang="de-DE" sz="1800" dirty="0" err="1"/>
              <a:t>Kallmeyer</a:t>
            </a:r>
            <a:r>
              <a:rPr lang="de-DE" sz="1800" dirty="0"/>
              <a:t>.</a:t>
            </a:r>
            <a:r>
              <a:rPr lang="de-DE" dirty="0"/>
              <a:t> </a:t>
            </a:r>
            <a:endParaRPr lang="de-DE" sz="1800" dirty="0"/>
          </a:p>
          <a:p>
            <a:pPr marL="320675" indent="-320675">
              <a:defRPr sz="1800"/>
            </a:pPr>
            <a:r>
              <a:rPr lang="de-DE" sz="1800" dirty="0"/>
              <a:t>Brenninger, A. (2006). Sachrechenkartei. Rekordzahlen aus verschiedenen Wissensgebieten. Grundschulmagazin 74(3), 55–58.</a:t>
            </a:r>
          </a:p>
          <a:p>
            <a:pPr>
              <a:defRPr sz="1800"/>
            </a:pPr>
            <a:r>
              <a:rPr lang="de-DE" sz="1800" dirty="0"/>
              <a:t>Franke, M. &amp; </a:t>
            </a:r>
            <a:r>
              <a:rPr lang="de-DE" sz="1800" dirty="0" err="1"/>
              <a:t>Ruwisch</a:t>
            </a:r>
            <a:r>
              <a:rPr lang="de-DE" sz="1800" dirty="0"/>
              <a:t>, S. (2010). Didaktik des Sachrechnens in der Grundschule. Heidelberg: Spektrum.</a:t>
            </a:r>
          </a:p>
          <a:p>
            <a:pPr>
              <a:defRPr sz="1800"/>
            </a:pPr>
            <a:r>
              <a:rPr lang="de-DE" sz="1800" dirty="0" err="1"/>
              <a:t>Klieme</a:t>
            </a:r>
            <a:r>
              <a:rPr lang="de-DE" sz="1800" dirty="0"/>
              <a:t>, E., </a:t>
            </a:r>
            <a:r>
              <a:rPr lang="de-DE" sz="1800" dirty="0" err="1"/>
              <a:t>Neubrand</a:t>
            </a:r>
            <a:r>
              <a:rPr lang="de-DE" sz="1800" dirty="0"/>
              <a:t>, M. Lüdtke, O. (2001). Mathematische Grundbildung: Testkonzeption und Ergebnisse. In J. Baumert et al. (Hrsg.), PISA 2000. Basiskompetenzen von Schülerinnen und Schülern im internationalen Vergleich. </a:t>
            </a:r>
            <a:r>
              <a:rPr lang="de-DE" sz="1800" dirty="0" smtClean="0"/>
              <a:t/>
            </a:r>
            <a:br>
              <a:rPr lang="de-DE" sz="1800" dirty="0" smtClean="0"/>
            </a:br>
            <a:r>
              <a:rPr lang="de-DE" sz="1800" dirty="0" smtClean="0"/>
              <a:t>(</a:t>
            </a:r>
            <a:r>
              <a:rPr lang="de-DE" sz="1800" dirty="0"/>
              <a:t>S. 139–190). Opladen: </a:t>
            </a:r>
            <a:r>
              <a:rPr lang="de-DE" sz="1800" dirty="0" err="1"/>
              <a:t>Leske</a:t>
            </a:r>
            <a:r>
              <a:rPr lang="de-DE" sz="1800" dirty="0"/>
              <a:t> </a:t>
            </a:r>
            <a:r>
              <a:rPr lang="de-DE" sz="1800" dirty="0" err="1"/>
              <a:t>Budrich</a:t>
            </a:r>
            <a:r>
              <a:rPr lang="de-DE" sz="1800" dirty="0"/>
              <a:t>.</a:t>
            </a:r>
          </a:p>
          <a:p>
            <a:pPr>
              <a:defRPr sz="1800"/>
            </a:pPr>
            <a:r>
              <a:rPr lang="de-DE" sz="1800" dirty="0"/>
              <a:t>KMK (2004). Bildungsstandards im Fach Mathematik </a:t>
            </a:r>
            <a:r>
              <a:rPr lang="de-DE" sz="1800" dirty="0" err="1"/>
              <a:t>für</a:t>
            </a:r>
            <a:r>
              <a:rPr lang="de-DE" sz="1800" dirty="0"/>
              <a:t> den Primarbereich. Beschluss vom 15.10.2004. Neuwied: </a:t>
            </a:r>
            <a:r>
              <a:rPr lang="de-DE" sz="1800" dirty="0" err="1"/>
              <a:t>Luchterhand</a:t>
            </a:r>
            <a:r>
              <a:rPr lang="de-DE" sz="1800" dirty="0"/>
              <a:t>.</a:t>
            </a:r>
          </a:p>
          <a:p>
            <a:pPr>
              <a:defRPr sz="1800"/>
            </a:pPr>
            <a:r>
              <a:rPr lang="de-DE" sz="1800" dirty="0"/>
              <a:t>Krauthausen, G. &amp; Scherer, P. (2007). Einführung in die Mathematikdidaktik. Heidelberg: Spektrum.</a:t>
            </a:r>
          </a:p>
          <a:p>
            <a:pPr>
              <a:defRPr sz="1800"/>
            </a:pPr>
            <a:r>
              <a:rPr lang="de-DE" sz="1800" dirty="0"/>
              <a:t>MSW [Ministerium für Schule und Weiterbildung des Landes Nordrhein-Westfalen] (2008). Lehrplan Mathematik. In MSW (Hrsg.), Richtlinien und Lehrpläne für die Grundschule in Nordrhein-Westfalen. (S. 53–67). Frechen: Ritterbach. </a:t>
            </a:r>
          </a:p>
          <a:p>
            <a:pPr>
              <a:defRPr sz="1800"/>
            </a:pPr>
            <a:endParaRPr lang="de-DE" sz="1800" dirty="0"/>
          </a:p>
          <a:p>
            <a:endParaRPr lang="de-DE" dirty="0"/>
          </a:p>
        </p:txBody>
      </p:sp>
      <p:sp>
        <p:nvSpPr>
          <p:cNvPr id="3" name="Titel 2"/>
          <p:cNvSpPr>
            <a:spLocks noGrp="1"/>
          </p:cNvSpPr>
          <p:nvPr>
            <p:ph type="title"/>
          </p:nvPr>
        </p:nvSpPr>
        <p:spPr/>
        <p:txBody>
          <a:bodyPr/>
          <a:lstStyle/>
          <a:p>
            <a:r>
              <a:rPr lang="de-DE"/>
              <a:t>Literatur</a:t>
            </a:r>
          </a:p>
        </p:txBody>
      </p:sp>
    </p:spTree>
    <p:extLst>
      <p:ext uri="{BB962C8B-B14F-4D97-AF65-F5344CB8AC3E}">
        <p14:creationId xmlns:p14="http://schemas.microsoft.com/office/powerpoint/2010/main" val="37152253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EA85368-9035-0E40-9279-73D3A356BFA4}"/>
              </a:ext>
            </a:extLst>
          </p:cNvPr>
          <p:cNvSpPr>
            <a:spLocks noGrp="1"/>
          </p:cNvSpPr>
          <p:nvPr>
            <p:ph idx="1"/>
          </p:nvPr>
        </p:nvSpPr>
        <p:spPr>
          <a:xfrm>
            <a:off x="323528" y="980728"/>
            <a:ext cx="8424936" cy="5400600"/>
          </a:xfrm>
        </p:spPr>
        <p:txBody>
          <a:bodyPr/>
          <a:lstStyle/>
          <a:p>
            <a:pPr>
              <a:defRPr sz="1800"/>
            </a:pPr>
            <a:r>
              <a:rPr lang="de-DE" sz="1800" dirty="0"/>
              <a:t>Peter-Koop, A. (2003). „Wie viele Autos stehen in einem 3 km Stau?“ –Modellbildungsprozesse beim Bearbeiten von Fermi-Problemen in Kleingruppen. In S. </a:t>
            </a:r>
            <a:r>
              <a:rPr lang="de-DE" sz="1800" dirty="0" err="1"/>
              <a:t>Ruwisch</a:t>
            </a:r>
            <a:r>
              <a:rPr lang="de-DE" sz="1800" dirty="0"/>
              <a:t> &amp; A. Peter-Koop (Hrsg.), Gute Aufgaben im Mathematikunterricht der Grundschule (S. 111–130). Offenburg: Mildenberger.</a:t>
            </a:r>
          </a:p>
          <a:p>
            <a:pPr>
              <a:defRPr sz="1800"/>
            </a:pPr>
            <a:r>
              <a:rPr lang="de-DE" sz="1800" dirty="0"/>
              <a:t>Scherer, P. (2003). Produktives Lernen für Kinder mit Lernschwäche: Förderung durch Fordern. Band 2: Hundertertraum/Addition &amp; Subtraktion. Horneburg: </a:t>
            </a:r>
            <a:r>
              <a:rPr lang="de-DE" sz="1800" dirty="0" err="1"/>
              <a:t>Persen</a:t>
            </a:r>
            <a:r>
              <a:rPr lang="de-DE" sz="1800" dirty="0"/>
              <a:t>.</a:t>
            </a:r>
          </a:p>
          <a:p>
            <a:pPr>
              <a:defRPr sz="1800"/>
            </a:pPr>
            <a:r>
              <a:rPr lang="de-DE" sz="1800" dirty="0"/>
              <a:t>Scherer, P. (2004). Sachrechnen – zu anspruchsvoll für lernschwache Schülerinnen und Schüler? </a:t>
            </a:r>
            <a:r>
              <a:rPr lang="de-DE" sz="1800" i="1" dirty="0"/>
              <a:t>Lernchancen, </a:t>
            </a:r>
            <a:r>
              <a:rPr lang="de-DE" sz="1800" dirty="0"/>
              <a:t>(37), 8–12. </a:t>
            </a:r>
          </a:p>
          <a:p>
            <a:pPr>
              <a:defRPr sz="1800"/>
            </a:pPr>
            <a:r>
              <a:rPr lang="de-DE" sz="1800" dirty="0"/>
              <a:t>Scherer, P. &amp; Moser Opitz, E. (2010). Fördern im Mathematikunterricht der Primarstufe. Heidelberg: Spektrum.</a:t>
            </a:r>
          </a:p>
          <a:p>
            <a:pPr>
              <a:defRPr sz="1800"/>
            </a:pPr>
            <a:r>
              <a:rPr lang="de-DE" sz="1800" dirty="0"/>
              <a:t>Scherer, P. (2016). Sachrechnen inklusiv. Anforderungen und Möglichkeiten zur Gestaltung von Lernangeboten. Grundschulunterricht Mathematik 63(1), 22–25.</a:t>
            </a:r>
          </a:p>
          <a:p>
            <a:pPr>
              <a:defRPr sz="1800"/>
            </a:pPr>
            <a:r>
              <a:rPr lang="de-DE" sz="1800" dirty="0" err="1"/>
              <a:t>Verschaffel</a:t>
            </a:r>
            <a:r>
              <a:rPr lang="de-DE" sz="1800" dirty="0"/>
              <a:t>, L., Greer, B. &amp; De </a:t>
            </a:r>
            <a:r>
              <a:rPr lang="de-DE" sz="1800" dirty="0" err="1"/>
              <a:t>Corte</a:t>
            </a:r>
            <a:r>
              <a:rPr lang="de-DE" sz="1800" dirty="0"/>
              <a:t>, E. (2000). Making sense </a:t>
            </a:r>
            <a:r>
              <a:rPr lang="de-DE" sz="1800" dirty="0" err="1"/>
              <a:t>of</a:t>
            </a:r>
            <a:r>
              <a:rPr lang="de-DE" sz="1800" dirty="0"/>
              <a:t> </a:t>
            </a:r>
            <a:r>
              <a:rPr lang="de-DE" sz="1800" dirty="0" err="1"/>
              <a:t>word</a:t>
            </a:r>
            <a:r>
              <a:rPr lang="de-DE" sz="1800" dirty="0"/>
              <a:t> </a:t>
            </a:r>
            <a:r>
              <a:rPr lang="de-DE" sz="1800" dirty="0" err="1"/>
              <a:t>problems</a:t>
            </a:r>
            <a:r>
              <a:rPr lang="de-DE" sz="1800" dirty="0"/>
              <a:t>. Lisse (NL): </a:t>
            </a:r>
            <a:r>
              <a:rPr lang="de-DE" sz="1800" dirty="0" err="1"/>
              <a:t>Swets</a:t>
            </a:r>
            <a:r>
              <a:rPr lang="de-DE" sz="1800" dirty="0"/>
              <a:t> &amp; </a:t>
            </a:r>
            <a:r>
              <a:rPr lang="de-DE" sz="1800" dirty="0" err="1"/>
              <a:t>Zeitlinger</a:t>
            </a:r>
            <a:r>
              <a:rPr lang="de-DE" sz="1800" dirty="0"/>
              <a:t>.</a:t>
            </a:r>
          </a:p>
          <a:p>
            <a:pPr>
              <a:defRPr sz="1800"/>
            </a:pPr>
            <a:r>
              <a:rPr lang="de-DE" sz="1800" dirty="0"/>
              <a:t>Winter, H. (2003). Sachrechnen in der Grundschule. Berlin: Cornelsen, Scriptor.</a:t>
            </a:r>
          </a:p>
          <a:p>
            <a:endParaRPr lang="de-DE" dirty="0"/>
          </a:p>
        </p:txBody>
      </p:sp>
      <p:sp>
        <p:nvSpPr>
          <p:cNvPr id="3" name="Titel 2">
            <a:extLst>
              <a:ext uri="{FF2B5EF4-FFF2-40B4-BE49-F238E27FC236}">
                <a16:creationId xmlns:a16="http://schemas.microsoft.com/office/drawing/2014/main" id="{35181D5C-FFFF-DA49-9B69-17D25FF1A0E5}"/>
              </a:ext>
            </a:extLst>
          </p:cNvPr>
          <p:cNvSpPr>
            <a:spLocks noGrp="1"/>
          </p:cNvSpPr>
          <p:nvPr>
            <p:ph type="title"/>
          </p:nvPr>
        </p:nvSpPr>
        <p:spPr/>
        <p:txBody>
          <a:bodyPr/>
          <a:lstStyle/>
          <a:p>
            <a:r>
              <a:rPr lang="de-DE"/>
              <a:t>Literatur </a:t>
            </a:r>
          </a:p>
        </p:txBody>
      </p:sp>
    </p:spTree>
    <p:extLst>
      <p:ext uri="{BB962C8B-B14F-4D97-AF65-F5344CB8AC3E}">
        <p14:creationId xmlns:p14="http://schemas.microsoft.com/office/powerpoint/2010/main" val="26745087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234950" indent="-209550">
              <a:defRPr sz="1800"/>
            </a:pPr>
            <a:r>
              <a:rPr lang="de-DE" dirty="0"/>
              <a:t>Abels, L. et al. (2014). Mathepilot 3. Schülerbuch. Stuttgart: Klett.</a:t>
            </a:r>
          </a:p>
          <a:p>
            <a:pPr marL="234950" indent="-209550">
              <a:defRPr sz="1800"/>
            </a:pPr>
            <a:r>
              <a:rPr lang="de-DE" dirty="0"/>
              <a:t>Buschmeier, G. et al. (2014). Denken und Rechnen 3. Braunschweig: Westermann.</a:t>
            </a:r>
          </a:p>
          <a:p>
            <a:pPr marL="234950" indent="-209550">
              <a:defRPr sz="1800"/>
            </a:pPr>
            <a:r>
              <a:rPr lang="de-DE" dirty="0"/>
              <a:t>Wittmann, E. </a:t>
            </a:r>
            <a:r>
              <a:rPr lang="de-DE" dirty="0" err="1"/>
              <a:t>Ch</a:t>
            </a:r>
            <a:r>
              <a:rPr lang="de-DE" dirty="0"/>
              <a:t>., Müller, G. N. (2014). Das Zahlenbuch 1. Stuttgart: Klett.</a:t>
            </a:r>
          </a:p>
          <a:p>
            <a:pPr marL="234950" indent="-209550">
              <a:defRPr sz="1800"/>
            </a:pPr>
            <a:r>
              <a:rPr lang="de-DE" dirty="0"/>
              <a:t>Wittmann, E. </a:t>
            </a:r>
            <a:r>
              <a:rPr lang="de-DE" dirty="0" err="1"/>
              <a:t>Ch</a:t>
            </a:r>
            <a:r>
              <a:rPr lang="de-DE" dirty="0"/>
              <a:t>., Müller, G. N. (2014). Das Zahlenbuch 3. Stuttgart: Klett.</a:t>
            </a:r>
          </a:p>
          <a:p>
            <a:pPr marL="234950" indent="-209550">
              <a:defRPr sz="1800"/>
            </a:pPr>
            <a:r>
              <a:rPr lang="de-DE" dirty="0"/>
              <a:t>Wittmann, E. </a:t>
            </a:r>
            <a:r>
              <a:rPr lang="de-DE" dirty="0" err="1"/>
              <a:t>Ch</a:t>
            </a:r>
            <a:r>
              <a:rPr lang="de-DE" dirty="0"/>
              <a:t>., Müller, G. N. (2014). Das Zahlenbuch 4. Stuttgart: Klett.</a:t>
            </a:r>
          </a:p>
          <a:p>
            <a:endParaRPr lang="de-DE" dirty="0"/>
          </a:p>
        </p:txBody>
      </p:sp>
      <p:sp>
        <p:nvSpPr>
          <p:cNvPr id="3" name="Titel 2"/>
          <p:cNvSpPr>
            <a:spLocks noGrp="1"/>
          </p:cNvSpPr>
          <p:nvPr>
            <p:ph type="title"/>
          </p:nvPr>
        </p:nvSpPr>
        <p:spPr/>
        <p:txBody>
          <a:bodyPr/>
          <a:lstStyle/>
          <a:p>
            <a:r>
              <a:rPr lang="de-DE"/>
              <a:t>Literatur (Schulbücher)</a:t>
            </a:r>
          </a:p>
        </p:txBody>
      </p:sp>
    </p:spTree>
    <p:extLst>
      <p:ext uri="{BB962C8B-B14F-4D97-AF65-F5344CB8AC3E}">
        <p14:creationId xmlns:p14="http://schemas.microsoft.com/office/powerpoint/2010/main" val="3202299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Gestaltungsprinzipien des DZLM</a:t>
            </a:r>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624" y="4898256"/>
            <a:ext cx="882000" cy="882000"/>
          </a:xfrm>
          <a:prstGeom prst="rect">
            <a:avLst/>
          </a:prstGeom>
        </p:spPr>
      </p:pic>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624" y="1124744"/>
            <a:ext cx="882000" cy="882000"/>
          </a:xfrm>
          <a:prstGeom prst="rect">
            <a:avLst/>
          </a:prstGeom>
        </p:spPr>
      </p:pic>
      <p:pic>
        <p:nvPicPr>
          <p:cNvPr id="7" name="Grafik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624" y="3011500"/>
            <a:ext cx="882000" cy="882000"/>
          </a:xfrm>
          <a:prstGeom prst="rect">
            <a:avLst/>
          </a:prstGeom>
        </p:spPr>
      </p:pic>
      <p:pic>
        <p:nvPicPr>
          <p:cNvPr id="8" name="Grafik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5624" y="3954878"/>
            <a:ext cx="882000" cy="882000"/>
          </a:xfrm>
          <a:prstGeom prst="rect">
            <a:avLst/>
          </a:prstGeom>
        </p:spPr>
      </p:pic>
      <p:pic>
        <p:nvPicPr>
          <p:cNvPr id="9" name="Grafik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5624" y="5841635"/>
            <a:ext cx="882000" cy="882000"/>
          </a:xfrm>
          <a:prstGeom prst="rect">
            <a:avLst/>
          </a:prstGeom>
        </p:spPr>
      </p:pic>
      <p:sp>
        <p:nvSpPr>
          <p:cNvPr id="16" name="Rechteck 15"/>
          <p:cNvSpPr/>
          <p:nvPr/>
        </p:nvSpPr>
        <p:spPr>
          <a:xfrm>
            <a:off x="1384064" y="2132856"/>
            <a:ext cx="7724440" cy="646331"/>
          </a:xfrm>
          <a:prstGeom prst="rect">
            <a:avLst/>
          </a:prstGeom>
        </p:spPr>
        <p:txBody>
          <a:bodyPr wrap="square">
            <a:spAutoFit/>
          </a:bodyPr>
          <a:lstStyle/>
          <a:p>
            <a:r>
              <a:rPr lang="de-DE" sz="1800" b="1">
                <a:latin typeface="Calibri" panose="020F0502020204030204" pitchFamily="34" charset="0"/>
              </a:rPr>
              <a:t>Teilnehmerorientierung:</a:t>
            </a:r>
            <a:r>
              <a:rPr lang="de-DE" sz="1800">
                <a:latin typeface="Calibri" panose="020F0502020204030204" pitchFamily="34" charset="0"/>
              </a:rPr>
              <a:t> auf Bedarfe abgestimmt &amp; auf </a:t>
            </a:r>
            <a:br>
              <a:rPr lang="de-DE" sz="1800">
                <a:latin typeface="Calibri" panose="020F0502020204030204" pitchFamily="34" charset="0"/>
              </a:rPr>
            </a:br>
            <a:r>
              <a:rPr lang="de-DE" sz="1800">
                <a:latin typeface="Calibri" panose="020F0502020204030204" pitchFamily="34" charset="0"/>
              </a:rPr>
              <a:t>Mitgestaltung ausgelegt</a:t>
            </a:r>
          </a:p>
        </p:txBody>
      </p:sp>
      <p:sp>
        <p:nvSpPr>
          <p:cNvPr id="17" name="Rechteck 16"/>
          <p:cNvSpPr/>
          <p:nvPr/>
        </p:nvSpPr>
        <p:spPr>
          <a:xfrm>
            <a:off x="1384064" y="1196752"/>
            <a:ext cx="7724440" cy="646331"/>
          </a:xfrm>
          <a:prstGeom prst="rect">
            <a:avLst/>
          </a:prstGeom>
        </p:spPr>
        <p:txBody>
          <a:bodyPr wrap="square">
            <a:spAutoFit/>
          </a:bodyPr>
          <a:lstStyle/>
          <a:p>
            <a:r>
              <a:rPr lang="de-DE" sz="1800" b="1" dirty="0">
                <a:latin typeface="Calibri" panose="020F0502020204030204" pitchFamily="34" charset="0"/>
              </a:rPr>
              <a:t>Kompetenzorientierung:</a:t>
            </a:r>
            <a:r>
              <a:rPr lang="de-DE" sz="1800" dirty="0">
                <a:latin typeface="Calibri" panose="020F0502020204030204" pitchFamily="34" charset="0"/>
              </a:rPr>
              <a:t> transparente Kompetenz-Ziele &amp; Fokus </a:t>
            </a:r>
            <a:br>
              <a:rPr lang="de-DE" sz="1800" dirty="0">
                <a:latin typeface="Calibri" panose="020F0502020204030204" pitchFamily="34" charset="0"/>
              </a:rPr>
            </a:br>
            <a:r>
              <a:rPr lang="de-DE" sz="1800" dirty="0">
                <a:latin typeface="Calibri" panose="020F0502020204030204" pitchFamily="34" charset="0"/>
              </a:rPr>
              <a:t>auf Entwicklung</a:t>
            </a:r>
          </a:p>
        </p:txBody>
      </p:sp>
      <p:sp>
        <p:nvSpPr>
          <p:cNvPr id="18" name="Rechteck 17"/>
          <p:cNvSpPr/>
          <p:nvPr/>
        </p:nvSpPr>
        <p:spPr>
          <a:xfrm>
            <a:off x="1384064" y="3212976"/>
            <a:ext cx="7567113" cy="369332"/>
          </a:xfrm>
          <a:prstGeom prst="rect">
            <a:avLst/>
          </a:prstGeom>
        </p:spPr>
        <p:txBody>
          <a:bodyPr wrap="square">
            <a:spAutoFit/>
          </a:bodyPr>
          <a:lstStyle/>
          <a:p>
            <a:r>
              <a:rPr lang="de-DE" sz="1800" b="1" dirty="0">
                <a:latin typeface="Calibri" panose="020F0502020204030204" pitchFamily="34" charset="0"/>
              </a:rPr>
              <a:t>Kooperationsanregung</a:t>
            </a:r>
            <a:r>
              <a:rPr lang="de-DE" sz="1800" dirty="0">
                <a:latin typeface="Calibri" panose="020F0502020204030204" pitchFamily="34" charset="0"/>
              </a:rPr>
              <a:t>: Gemeinsam arbeiten &amp; sich austauschen</a:t>
            </a:r>
          </a:p>
        </p:txBody>
      </p:sp>
      <p:pic>
        <p:nvPicPr>
          <p:cNvPr id="19" name="Grafik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5624" y="2068122"/>
            <a:ext cx="882000" cy="882000"/>
          </a:xfrm>
          <a:prstGeom prst="rect">
            <a:avLst/>
          </a:prstGeom>
        </p:spPr>
      </p:pic>
      <p:sp>
        <p:nvSpPr>
          <p:cNvPr id="20" name="Rechteck 19"/>
          <p:cNvSpPr/>
          <p:nvPr/>
        </p:nvSpPr>
        <p:spPr>
          <a:xfrm>
            <a:off x="1384064" y="5085184"/>
            <a:ext cx="7628177" cy="369332"/>
          </a:xfrm>
          <a:prstGeom prst="rect">
            <a:avLst/>
          </a:prstGeom>
        </p:spPr>
        <p:txBody>
          <a:bodyPr wrap="square">
            <a:spAutoFit/>
          </a:bodyPr>
          <a:lstStyle/>
          <a:p>
            <a:r>
              <a:rPr lang="de-DE" sz="1800" b="1">
                <a:latin typeface="Calibri" panose="020F0502020204030204" pitchFamily="34" charset="0"/>
              </a:rPr>
              <a:t>Fallbezug: </a:t>
            </a:r>
            <a:r>
              <a:rPr lang="de-DE" sz="1800">
                <a:latin typeface="Calibri" panose="020F0502020204030204" pitchFamily="34" charset="0"/>
              </a:rPr>
              <a:t>Unterrichtssituationen als Ausgangspunkt &amp; Anwendungsfeld</a:t>
            </a:r>
          </a:p>
        </p:txBody>
      </p:sp>
      <p:sp>
        <p:nvSpPr>
          <p:cNvPr id="21" name="Rechteck 20"/>
          <p:cNvSpPr/>
          <p:nvPr/>
        </p:nvSpPr>
        <p:spPr>
          <a:xfrm>
            <a:off x="1384064" y="4149080"/>
            <a:ext cx="6333644" cy="369332"/>
          </a:xfrm>
          <a:prstGeom prst="rect">
            <a:avLst/>
          </a:prstGeom>
        </p:spPr>
        <p:txBody>
          <a:bodyPr wrap="square">
            <a:spAutoFit/>
          </a:bodyPr>
          <a:lstStyle/>
          <a:p>
            <a:r>
              <a:rPr lang="de-DE" sz="1800" b="1">
                <a:latin typeface="Calibri" panose="020F0502020204030204" pitchFamily="34" charset="0"/>
              </a:rPr>
              <a:t>Lehr-Lern-Vielfalt: </a:t>
            </a:r>
            <a:r>
              <a:rPr lang="de-DE" sz="1800">
                <a:latin typeface="Calibri" panose="020F0502020204030204" pitchFamily="34" charset="0"/>
              </a:rPr>
              <a:t>Sandwich-Prinzip &amp;</a:t>
            </a:r>
            <a:r>
              <a:rPr lang="de-DE" sz="1800" b="1">
                <a:latin typeface="Calibri" panose="020F0502020204030204" pitchFamily="34" charset="0"/>
              </a:rPr>
              <a:t> </a:t>
            </a:r>
            <a:r>
              <a:rPr lang="de-DE" sz="1800">
                <a:latin typeface="Calibri" panose="020F0502020204030204" pitchFamily="34" charset="0"/>
              </a:rPr>
              <a:t>methodische Vielfalt</a:t>
            </a:r>
          </a:p>
        </p:txBody>
      </p:sp>
      <p:sp>
        <p:nvSpPr>
          <p:cNvPr id="23" name="Rechteck 22"/>
          <p:cNvSpPr/>
          <p:nvPr/>
        </p:nvSpPr>
        <p:spPr>
          <a:xfrm>
            <a:off x="1384064" y="6084004"/>
            <a:ext cx="7080870" cy="369332"/>
          </a:xfrm>
          <a:prstGeom prst="rect">
            <a:avLst/>
          </a:prstGeom>
        </p:spPr>
        <p:txBody>
          <a:bodyPr wrap="square">
            <a:spAutoFit/>
          </a:bodyPr>
          <a:lstStyle/>
          <a:p>
            <a:r>
              <a:rPr lang="de-DE" sz="1800" b="1">
                <a:latin typeface="Calibri" panose="020F0502020204030204" pitchFamily="34" charset="0"/>
              </a:rPr>
              <a:t>Reflexionsförderung: </a:t>
            </a:r>
            <a:r>
              <a:rPr lang="de-DE" sz="1800">
                <a:latin typeface="Calibri" panose="020F0502020204030204" pitchFamily="34" charset="0"/>
              </a:rPr>
              <a:t>individuell &amp; gemeinsam Unterricht reflektieren</a:t>
            </a:r>
          </a:p>
        </p:txBody>
      </p:sp>
    </p:spTree>
    <p:extLst>
      <p:ext uri="{BB962C8B-B14F-4D97-AF65-F5344CB8AC3E}">
        <p14:creationId xmlns:p14="http://schemas.microsoft.com/office/powerpoint/2010/main" val="707934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bgerundetes Rechteck 7"/>
          <p:cNvSpPr/>
          <p:nvPr/>
        </p:nvSpPr>
        <p:spPr bwMode="auto">
          <a:xfrm>
            <a:off x="2524400" y="1186720"/>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a:latin typeface="Calibri"/>
                <a:cs typeface="Calibri"/>
              </a:rPr>
              <a:t>Fachspezifische Sprachbildung</a:t>
            </a:r>
          </a:p>
        </p:txBody>
      </p:sp>
      <p:pic>
        <p:nvPicPr>
          <p:cNvPr id="4" name="Bild 3" descr="ws15078_DZLM_Icons_Sprachförderung.pd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60976" y="1093368"/>
            <a:ext cx="535432" cy="535432"/>
          </a:xfrm>
          <a:prstGeom prst="rect">
            <a:avLst/>
          </a:prstGeom>
        </p:spPr>
      </p:pic>
      <p:sp>
        <p:nvSpPr>
          <p:cNvPr id="10" name="Abgerundetes Rechteck 9"/>
          <p:cNvSpPr/>
          <p:nvPr/>
        </p:nvSpPr>
        <p:spPr bwMode="auto">
          <a:xfrm>
            <a:off x="2524400" y="1906800"/>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a:latin typeface="Calibri"/>
                <a:cs typeface="Calibri"/>
              </a:rPr>
              <a:t>Fachfremd Unterrichtende</a:t>
            </a:r>
          </a:p>
        </p:txBody>
      </p:sp>
      <p:pic>
        <p:nvPicPr>
          <p:cNvPr id="11" name="Bild 10" descr="ws15078_DZLM_Icons_Fachfremd.pdf"/>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64500" y="1847492"/>
            <a:ext cx="535432" cy="535432"/>
          </a:xfrm>
          <a:prstGeom prst="rect">
            <a:avLst/>
          </a:prstGeom>
        </p:spPr>
      </p:pic>
      <p:sp>
        <p:nvSpPr>
          <p:cNvPr id="12" name="Abgerundetes Rechteck 11"/>
          <p:cNvSpPr/>
          <p:nvPr/>
        </p:nvSpPr>
        <p:spPr bwMode="auto">
          <a:xfrm>
            <a:off x="2452392" y="3346960"/>
            <a:ext cx="3888432"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err="1">
                <a:latin typeface="Calibri"/>
                <a:cs typeface="Calibri"/>
              </a:rPr>
              <a:t>Heterogene und inklusive Lerngruppen</a:t>
            </a:r>
            <a:endParaRPr lang="de-DE" sz="1800">
              <a:latin typeface="Calibri"/>
              <a:cs typeface="Calibri"/>
            </a:endParaRPr>
          </a:p>
        </p:txBody>
      </p:sp>
      <p:sp>
        <p:nvSpPr>
          <p:cNvPr id="13" name="Abgerundetes Rechteck 12"/>
          <p:cNvSpPr/>
          <p:nvPr/>
        </p:nvSpPr>
        <p:spPr bwMode="auto">
          <a:xfrm>
            <a:off x="2524400" y="4067040"/>
            <a:ext cx="3888432"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a:latin typeface="Calibri"/>
                <a:cs typeface="Calibri"/>
              </a:rPr>
              <a:t>Digitalisierung im Unterricht</a:t>
            </a:r>
          </a:p>
        </p:txBody>
      </p:sp>
      <p:sp>
        <p:nvSpPr>
          <p:cNvPr id="14" name="Abgerundetes Rechteck 13"/>
          <p:cNvSpPr/>
          <p:nvPr/>
        </p:nvSpPr>
        <p:spPr bwMode="auto">
          <a:xfrm>
            <a:off x="2524400" y="2626880"/>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a:latin typeface="Calibri"/>
                <a:cs typeface="Calibri"/>
              </a:rPr>
              <a:t>Leitideen (Schwerpunkt Stochastik)</a:t>
            </a:r>
          </a:p>
        </p:txBody>
      </p:sp>
      <p:pic>
        <p:nvPicPr>
          <p:cNvPr id="15" name="Bild 14" descr="ws15078_DZLM_Icons_digitale_Agenda.pdf"/>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90692" y="4035664"/>
            <a:ext cx="535432" cy="535432"/>
          </a:xfrm>
          <a:prstGeom prst="rect">
            <a:avLst/>
          </a:prstGeom>
        </p:spPr>
      </p:pic>
      <p:pic>
        <p:nvPicPr>
          <p:cNvPr id="16" name="Bild 15" descr="ws15078_DZLM_Icons_Heterogenität.pd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8816" y="3296160"/>
            <a:ext cx="535432" cy="535432"/>
          </a:xfrm>
          <a:prstGeom prst="rect">
            <a:avLst/>
          </a:prstGeom>
        </p:spPr>
      </p:pic>
      <p:pic>
        <p:nvPicPr>
          <p:cNvPr id="5" name="Bild 4" descr="ws15078_DZLM_Icons_Stochastik.pd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060976" y="2554872"/>
            <a:ext cx="535432" cy="535432"/>
          </a:xfrm>
          <a:prstGeom prst="rect">
            <a:avLst/>
          </a:prstGeom>
        </p:spPr>
      </p:pic>
      <p:sp>
        <p:nvSpPr>
          <p:cNvPr id="17" name="Abgerundetes Rechteck 16"/>
          <p:cNvSpPr/>
          <p:nvPr/>
        </p:nvSpPr>
        <p:spPr bwMode="auto">
          <a:xfrm>
            <a:off x="2483768" y="4770146"/>
            <a:ext cx="3888432"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a:latin typeface="Calibri"/>
                <a:cs typeface="Calibri"/>
              </a:rPr>
              <a:t>Elementare Mathematische Bildung</a:t>
            </a:r>
          </a:p>
        </p:txBody>
      </p:sp>
      <p:pic>
        <p:nvPicPr>
          <p:cNvPr id="9" name="Bild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61704" y="4758664"/>
            <a:ext cx="542544" cy="542544"/>
          </a:xfrm>
          <a:prstGeom prst="rect">
            <a:avLst/>
          </a:prstGeom>
        </p:spPr>
      </p:pic>
      <p:sp>
        <p:nvSpPr>
          <p:cNvPr id="19" name="Titel 18"/>
          <p:cNvSpPr>
            <a:spLocks noGrp="1"/>
          </p:cNvSpPr>
          <p:nvPr>
            <p:ph type="title"/>
          </p:nvPr>
        </p:nvSpPr>
        <p:spPr/>
        <p:txBody>
          <a:bodyPr>
            <a:normAutofit/>
          </a:bodyPr>
          <a:lstStyle/>
          <a:p>
            <a:r>
              <a:rPr lang="de-DE" dirty="0"/>
              <a:t>Fokusthemen des DZLM</a:t>
            </a:r>
          </a:p>
        </p:txBody>
      </p:sp>
      <p:sp>
        <p:nvSpPr>
          <p:cNvPr id="18" name="Abgerundetes Rechteck 17"/>
          <p:cNvSpPr/>
          <p:nvPr/>
        </p:nvSpPr>
        <p:spPr bwMode="auto">
          <a:xfrm>
            <a:off x="2483768" y="5834595"/>
            <a:ext cx="3888432"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a:latin typeface="Calibri"/>
                <a:cs typeface="Calibri"/>
              </a:rPr>
              <a:t>Weitere Bausteine guten Unterrichts</a:t>
            </a:r>
          </a:p>
        </p:txBody>
      </p:sp>
      <p:pic>
        <p:nvPicPr>
          <p:cNvPr id="2" name="Bild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60976" y="5782419"/>
            <a:ext cx="536400" cy="536400"/>
          </a:xfrm>
          <a:prstGeom prst="rect">
            <a:avLst/>
          </a:prstGeom>
        </p:spPr>
      </p:pic>
    </p:spTree>
    <p:extLst>
      <p:ext uri="{BB962C8B-B14F-4D97-AF65-F5344CB8AC3E}">
        <p14:creationId xmlns:p14="http://schemas.microsoft.com/office/powerpoint/2010/main" val="19932914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sz="2800" dirty="0"/>
              <a:t>Sachrechnen </a:t>
            </a:r>
            <a:r>
              <a:rPr lang="de-DE" sz="2800" dirty="0" smtClean="0"/>
              <a:t>kompakt</a:t>
            </a:r>
            <a:endParaRPr lang="de-DE" sz="2800" dirty="0"/>
          </a:p>
        </p:txBody>
      </p:sp>
      <p:sp>
        <p:nvSpPr>
          <p:cNvPr id="3" name="Untertitel 2"/>
          <p:cNvSpPr>
            <a:spLocks noGrp="1"/>
          </p:cNvSpPr>
          <p:nvPr>
            <p:ph type="subTitle" idx="1"/>
          </p:nvPr>
        </p:nvSpPr>
        <p:spPr>
          <a:xfrm>
            <a:off x="619472" y="5060776"/>
            <a:ext cx="5896744" cy="1032520"/>
          </a:xfrm>
        </p:spPr>
        <p:txBody>
          <a:bodyPr/>
          <a:lstStyle/>
          <a:p>
            <a:r>
              <a:rPr lang="de-DE" sz="2400" b="1" dirty="0"/>
              <a:t>Baustein 1 | Ziele und Funktionen des Sachrechnens</a:t>
            </a:r>
            <a:endParaRPr lang="de-DE" sz="2400" dirty="0"/>
          </a:p>
          <a:p>
            <a:r>
              <a:rPr lang="de-DE" dirty="0"/>
              <a:t>Fortbildungsmaterial von Leonie Ratte </a:t>
            </a:r>
            <a:r>
              <a:rPr lang="de-DE" dirty="0" smtClean="0"/>
              <a:t>&amp; Petra </a:t>
            </a:r>
            <a:r>
              <a:rPr lang="de-DE" dirty="0"/>
              <a:t>Scherer</a:t>
            </a:r>
          </a:p>
          <a:p>
            <a:endParaRPr lang="de-DE" dirty="0"/>
          </a:p>
        </p:txBody>
      </p:sp>
      <p:pic>
        <p:nvPicPr>
          <p:cNvPr id="10" name="Bildplatzhalter 9"/>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4516" b="19478"/>
          <a:stretch/>
        </p:blipFill>
        <p:spPr>
          <a:xfrm>
            <a:off x="0" y="764704"/>
            <a:ext cx="9144000" cy="2807841"/>
          </a:xfrm>
        </p:spPr>
      </p:pic>
    </p:spTree>
    <p:extLst>
      <p:ext uri="{BB962C8B-B14F-4D97-AF65-F5344CB8AC3E}">
        <p14:creationId xmlns:p14="http://schemas.microsoft.com/office/powerpoint/2010/main" val="673028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Einstieg</a:t>
            </a:r>
          </a:p>
        </p:txBody>
      </p:sp>
      <p:sp>
        <p:nvSpPr>
          <p:cNvPr id="6" name="Rechteck 5"/>
          <p:cNvSpPr/>
          <p:nvPr/>
        </p:nvSpPr>
        <p:spPr>
          <a:xfrm>
            <a:off x="395536" y="5589240"/>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600">
              <a:solidFill>
                <a:schemeClr val="tx1"/>
              </a:solidFill>
              <a:latin typeface="Calibri Normal" charset="0"/>
            </a:endParaRPr>
          </a:p>
        </p:txBody>
      </p:sp>
      <p:sp>
        <p:nvSpPr>
          <p:cNvPr id="8" name="Rechteck 7"/>
          <p:cNvSpPr/>
          <p:nvPr/>
        </p:nvSpPr>
        <p:spPr>
          <a:xfrm>
            <a:off x="1547664" y="5157192"/>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sp>
        <p:nvSpPr>
          <p:cNvPr id="9" name="Rechteck 8"/>
          <p:cNvSpPr/>
          <p:nvPr/>
        </p:nvSpPr>
        <p:spPr>
          <a:xfrm>
            <a:off x="2483768" y="4725144"/>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sp>
        <p:nvSpPr>
          <p:cNvPr id="10" name="Rechteck 9"/>
          <p:cNvSpPr/>
          <p:nvPr/>
        </p:nvSpPr>
        <p:spPr>
          <a:xfrm>
            <a:off x="3995936" y="5445224"/>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sp>
        <p:nvSpPr>
          <p:cNvPr id="11" name="Rechteck 10"/>
          <p:cNvSpPr/>
          <p:nvPr/>
        </p:nvSpPr>
        <p:spPr>
          <a:xfrm>
            <a:off x="4644008" y="4941168"/>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grpSp>
        <p:nvGrpSpPr>
          <p:cNvPr id="3" name="Gruppierung 2"/>
          <p:cNvGrpSpPr/>
          <p:nvPr/>
        </p:nvGrpSpPr>
        <p:grpSpPr>
          <a:xfrm>
            <a:off x="-396552" y="1268760"/>
            <a:ext cx="7704856" cy="3312368"/>
            <a:chOff x="1187624" y="1628800"/>
            <a:chExt cx="6984776" cy="2520280"/>
          </a:xfrm>
        </p:grpSpPr>
        <p:sp>
          <p:nvSpPr>
            <p:cNvPr id="16" name="Rechteck 15"/>
            <p:cNvSpPr/>
            <p:nvPr/>
          </p:nvSpPr>
          <p:spPr bwMode="auto">
            <a:xfrm>
              <a:off x="1187624" y="1628800"/>
              <a:ext cx="6984776" cy="2520280"/>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solidFill>
                  <a:schemeClr val="accent2"/>
                </a:solidFill>
                <a:latin typeface="Calibri" panose="020F0502020204030204" pitchFamily="34" charset="0"/>
              </a:endParaRPr>
            </a:p>
          </p:txBody>
        </p:sp>
        <p:sp>
          <p:nvSpPr>
            <p:cNvPr id="18" name="Rechteck 17"/>
            <p:cNvSpPr/>
            <p:nvPr/>
          </p:nvSpPr>
          <p:spPr bwMode="auto">
            <a:xfrm>
              <a:off x="1775129" y="1772816"/>
              <a:ext cx="6116959" cy="178912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a:latin typeface="Calibri" panose="020F0502020204030204" pitchFamily="34" charset="0"/>
              </a:endParaRPr>
            </a:p>
            <a:p>
              <a:endParaRPr lang="de-DE" sz="2000">
                <a:latin typeface="Calibri"/>
                <a:cs typeface="Calibri"/>
              </a:endParaRPr>
            </a:p>
          </p:txBody>
        </p:sp>
      </p:grpSp>
      <p:sp>
        <p:nvSpPr>
          <p:cNvPr id="20" name="Rechteck 19"/>
          <p:cNvSpPr/>
          <p:nvPr/>
        </p:nvSpPr>
        <p:spPr bwMode="auto">
          <a:xfrm>
            <a:off x="323528" y="1412776"/>
            <a:ext cx="6480720" cy="201622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2000" b="1" dirty="0" err="1">
                <a:latin typeface="Calibri" panose="020F0502020204030204" pitchFamily="34" charset="0"/>
              </a:rPr>
              <a:t>Murmelphase</a:t>
            </a:r>
            <a:r>
              <a:rPr lang="en-GB" sz="2000" b="1" dirty="0">
                <a:latin typeface="Calibri" panose="020F0502020204030204" pitchFamily="34" charset="0"/>
              </a:rPr>
              <a:t>: </a:t>
            </a:r>
            <a:r>
              <a:rPr lang="en-GB" sz="2000" b="1" dirty="0" err="1">
                <a:latin typeface="Calibri" panose="020F0502020204030204" pitchFamily="34" charset="0"/>
              </a:rPr>
              <a:t>Diskutieren</a:t>
            </a:r>
            <a:r>
              <a:rPr lang="en-GB" sz="2000" b="1" dirty="0">
                <a:latin typeface="Calibri" panose="020F0502020204030204" pitchFamily="34" charset="0"/>
              </a:rPr>
              <a:t> Sie </a:t>
            </a:r>
            <a:r>
              <a:rPr lang="en-GB" sz="2000" b="1" dirty="0" err="1">
                <a:latin typeface="Calibri" panose="020F0502020204030204" pitchFamily="34" charset="0"/>
              </a:rPr>
              <a:t>mit</a:t>
            </a:r>
            <a:r>
              <a:rPr lang="en-GB" sz="2000" b="1" dirty="0">
                <a:latin typeface="Calibri" panose="020F0502020204030204" pitchFamily="34" charset="0"/>
              </a:rPr>
              <a:t> </a:t>
            </a:r>
            <a:r>
              <a:rPr lang="en-GB" sz="2000" b="1" dirty="0" err="1">
                <a:latin typeface="Calibri" panose="020F0502020204030204" pitchFamily="34" charset="0"/>
              </a:rPr>
              <a:t>Ihren</a:t>
            </a:r>
            <a:r>
              <a:rPr lang="en-GB" sz="2000" b="1" dirty="0">
                <a:latin typeface="Calibri" panose="020F0502020204030204" pitchFamily="34" charset="0"/>
              </a:rPr>
              <a:t> </a:t>
            </a:r>
            <a:r>
              <a:rPr lang="en-GB" sz="2000" b="1" dirty="0" err="1" smtClean="0">
                <a:latin typeface="Calibri" panose="020F0502020204030204" pitchFamily="34" charset="0"/>
              </a:rPr>
              <a:t>NachbarInnen</a:t>
            </a:r>
            <a:r>
              <a:rPr lang="en-GB" sz="2000" b="1" dirty="0">
                <a:latin typeface="Calibri" panose="020F0502020204030204" pitchFamily="34" charset="0"/>
              </a:rPr>
              <a:t/>
            </a:r>
            <a:br>
              <a:rPr lang="en-GB" sz="2000" b="1" dirty="0">
                <a:latin typeface="Calibri" panose="020F0502020204030204" pitchFamily="34" charset="0"/>
              </a:rPr>
            </a:br>
            <a:r>
              <a:rPr lang="en-GB" sz="2000" b="1" dirty="0">
                <a:latin typeface="Calibri" panose="020F0502020204030204" pitchFamily="34" charset="0"/>
              </a:rPr>
              <a:t> </a:t>
            </a:r>
          </a:p>
          <a:p>
            <a:pPr marL="0" indent="0" algn="just">
              <a:buNone/>
            </a:pPr>
            <a:r>
              <a:rPr lang="de-DE" sz="2000" dirty="0">
                <a:latin typeface="Calibri"/>
                <a:cs typeface="Calibri"/>
              </a:rPr>
              <a:t>Berichten Sie von Ihren eigenen Erfahrungen bezüglich des Sachrechnens im Mathematikunterricht der Grundschule. Was ist Ihnen besonders wichtig und wo sehen Sie besondere Herausforderungen?</a:t>
            </a:r>
          </a:p>
          <a:p>
            <a:pPr marL="0" indent="0" algn="just">
              <a:buNone/>
            </a:pPr>
            <a:endParaRPr lang="de-DE" sz="2000" dirty="0">
              <a:latin typeface="Calibri"/>
              <a:cs typeface="Calibri"/>
            </a:endParaRPr>
          </a:p>
          <a:p>
            <a:pPr marL="0" indent="0" algn="just">
              <a:buNone/>
            </a:pPr>
            <a:r>
              <a:rPr lang="de-DE" sz="2000" dirty="0">
                <a:latin typeface="Calibri"/>
                <a:cs typeface="Calibri"/>
              </a:rPr>
              <a:t>Halten Sie Ihre Überlegungen auf Karten fest und stellen Sie diese anschließend im Plenum vor.</a:t>
            </a:r>
          </a:p>
          <a:p>
            <a:endParaRPr lang="de-DE" sz="2000" dirty="0">
              <a:latin typeface="Calibri"/>
              <a:cs typeface="Calibri"/>
            </a:endParaRPr>
          </a:p>
        </p:txBody>
      </p:sp>
      <p:sp>
        <p:nvSpPr>
          <p:cNvPr id="12" name="Rechteck 11"/>
          <p:cNvSpPr/>
          <p:nvPr/>
        </p:nvSpPr>
        <p:spPr>
          <a:xfrm>
            <a:off x="5436096" y="4509120"/>
            <a:ext cx="1408386" cy="591480"/>
          </a:xfrm>
          <a:prstGeom prst="rect">
            <a:avLst/>
          </a:prstGeom>
          <a:solidFill>
            <a:schemeClr val="bg1">
              <a:lumMod val="85000"/>
            </a:schemeClr>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latin typeface="Calibri Normal" charset="0"/>
            </a:endParaRPr>
          </a:p>
        </p:txBody>
      </p:sp>
    </p:spTree>
    <p:extLst>
      <p:ext uri="{BB962C8B-B14F-4D97-AF65-F5344CB8AC3E}">
        <p14:creationId xmlns:p14="http://schemas.microsoft.com/office/powerpoint/2010/main" val="901374376"/>
      </p:ext>
    </p:extLst>
  </p:cSld>
  <p:clrMapOvr>
    <a:masterClrMapping/>
  </p:clrMapOvr>
</p:sld>
</file>

<file path=ppt/theme/theme1.xml><?xml version="1.0" encoding="utf-8"?>
<a:theme xmlns:a="http://schemas.openxmlformats.org/drawingml/2006/main" name="Folien_DZLM_122016">
  <a:themeElements>
    <a:clrScheme name="Benutzerdefiniert 2">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327A86"/>
        </a:solidFill>
        <a:ln w="9525">
          <a:noFill/>
          <a:miter lim="800000"/>
          <a:headEnd/>
          <a:tailEnd/>
        </a:ln>
      </a:spPr>
      <a:bodyPr wrap="none" anchor="ctr">
        <a:prstTxWarp prst="textNoShape">
          <a:avLst/>
        </a:prstTxWarp>
      </a:bodyPr>
      <a:lstStyle>
        <a:defPPr>
          <a:defRPr b="0" i="0" dirty="0">
            <a:latin typeface="Calibri Norm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Folien_DZLM_122016_0</Template>
  <TotalTime>0</TotalTime>
  <Words>5900</Words>
  <Application>Microsoft Office PowerPoint</Application>
  <PresentationFormat>Bildschirmpräsentation (4:3)</PresentationFormat>
  <Paragraphs>995</Paragraphs>
  <Slides>57</Slides>
  <Notes>57</Notes>
  <HiddenSlides>4</HiddenSlides>
  <MMClips>0</MMClips>
  <ScaleCrop>false</ScaleCrop>
  <HeadingPairs>
    <vt:vector size="6" baseType="variant">
      <vt:variant>
        <vt:lpstr>Verwendete Schriftarten</vt:lpstr>
      </vt:variant>
      <vt:variant>
        <vt:i4>9</vt:i4>
      </vt:variant>
      <vt:variant>
        <vt:lpstr>Design</vt:lpstr>
      </vt:variant>
      <vt:variant>
        <vt:i4>2</vt:i4>
      </vt:variant>
      <vt:variant>
        <vt:lpstr>Folientitel</vt:lpstr>
      </vt:variant>
      <vt:variant>
        <vt:i4>57</vt:i4>
      </vt:variant>
    </vt:vector>
  </HeadingPairs>
  <TitlesOfParts>
    <vt:vector size="68" baseType="lpstr">
      <vt:lpstr>ＭＳ Ｐゴシック</vt:lpstr>
      <vt:lpstr>ＭＳ Ｐゴシック</vt:lpstr>
      <vt:lpstr>Apple Chancery</vt:lpstr>
      <vt:lpstr>Arial</vt:lpstr>
      <vt:lpstr>Calibri</vt:lpstr>
      <vt:lpstr>Calibri Normal</vt:lpstr>
      <vt:lpstr>Helvetica Neue</vt:lpstr>
      <vt:lpstr>Times New Roman</vt:lpstr>
      <vt:lpstr>Wingdings</vt:lpstr>
      <vt:lpstr>Folien_DZLM_122016</vt:lpstr>
      <vt:lpstr>FortbildnerFolien</vt:lpstr>
      <vt:lpstr>Sachrechnen kompakt</vt:lpstr>
      <vt:lpstr>Hinweise zu den Lizenzbedingungen</vt:lpstr>
      <vt:lpstr>Mögliche Zeitstruktur für einen 3-Stunden-Block</vt:lpstr>
      <vt:lpstr>Mögliche Zeitstruktur für einen 3-Stunden-Block</vt:lpstr>
      <vt:lpstr>Fortbildungen am DZLM</vt:lpstr>
      <vt:lpstr>Gestaltungsprinzipien des DZLM</vt:lpstr>
      <vt:lpstr>Fokusthemen des DZLM</vt:lpstr>
      <vt:lpstr>Sachrechnen kompakt</vt:lpstr>
      <vt:lpstr>Einstieg</vt:lpstr>
      <vt:lpstr>Einstieg </vt:lpstr>
      <vt:lpstr>Einstieg </vt:lpstr>
      <vt:lpstr>Gliederung – Baustein 1</vt:lpstr>
      <vt:lpstr>Gliederung – Baustein 2</vt:lpstr>
      <vt:lpstr>Ziele des Bausteins 1 </vt:lpstr>
      <vt:lpstr>Merkmale des Sachrechnens </vt:lpstr>
      <vt:lpstr>Merkmale des Sachrechnens</vt:lpstr>
      <vt:lpstr>Merkmale des Sachrechnens </vt:lpstr>
      <vt:lpstr>Merkmale des Sachrechnens </vt:lpstr>
      <vt:lpstr>Merkmale des Sachrechnens </vt:lpstr>
      <vt:lpstr>Merkmale des Sachrechnens </vt:lpstr>
      <vt:lpstr>Gliederung – Baustein 1</vt:lpstr>
      <vt:lpstr>Funktionen des Sachrechnens </vt:lpstr>
      <vt:lpstr>Funktionen des Sachrechnens </vt:lpstr>
      <vt:lpstr>Funktionen des Sachrechnens </vt:lpstr>
      <vt:lpstr>Funktionen des Sachrechnens </vt:lpstr>
      <vt:lpstr>Funktionen des Sachrechnens </vt:lpstr>
      <vt:lpstr>Funktionen des Sachrechnens </vt:lpstr>
      <vt:lpstr>Funktionen des Sachrechnens </vt:lpstr>
      <vt:lpstr>Funktionen des Sachrechnens </vt:lpstr>
      <vt:lpstr>Gliederung – Baustein 1</vt:lpstr>
      <vt:lpstr>Typen von Sachaufgaben</vt:lpstr>
      <vt:lpstr>Typen von Sachaufgaben</vt:lpstr>
      <vt:lpstr>Typen von Sachaufgaben</vt:lpstr>
      <vt:lpstr>Typen von Sachaufgaben</vt:lpstr>
      <vt:lpstr>Typen von Sachaufgaben</vt:lpstr>
      <vt:lpstr>Typen von Sachaufgaben</vt:lpstr>
      <vt:lpstr>Typen von Sachaufgaben</vt:lpstr>
      <vt:lpstr>Typen von Sachaufgaben</vt:lpstr>
      <vt:lpstr>Pause</vt:lpstr>
      <vt:lpstr>Gliederung – Baustein 1</vt:lpstr>
      <vt:lpstr>Anforderungen beim Lösen von Sachaufgaben </vt:lpstr>
      <vt:lpstr>Anforderungen beim Lösen von Sachaufgaben </vt:lpstr>
      <vt:lpstr>Anforderungen beim Lösen von Sachaufgaben </vt:lpstr>
      <vt:lpstr>Anforderungen beim Lösen von Sachaufgaben </vt:lpstr>
      <vt:lpstr>Anforderungen beim Lösen von Sachaufgaben </vt:lpstr>
      <vt:lpstr>Anforderungen beim Lösen von Sachaufgaben  </vt:lpstr>
      <vt:lpstr>Anforderungen beim Lösen von Sachaufgaben </vt:lpstr>
      <vt:lpstr>Anforderungen beim Lösen von Sachaufgaben </vt:lpstr>
      <vt:lpstr>Anforderungen beim Lösen von Sachaufgaben </vt:lpstr>
      <vt:lpstr>Gliederung – Baustein 1</vt:lpstr>
      <vt:lpstr>Distanzaufgabe</vt:lpstr>
      <vt:lpstr>Distanzaufgabe</vt:lpstr>
      <vt:lpstr>PowerPoint-Präsentation</vt:lpstr>
      <vt:lpstr>PowerPoint-Präsentation</vt:lpstr>
      <vt:lpstr>Literatur</vt:lpstr>
      <vt:lpstr>Literatur </vt:lpstr>
      <vt:lpstr>Literatur (Schulbücher)</vt:lpstr>
    </vt:vector>
  </TitlesOfParts>
  <Company>Microsoft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Peter Pancakes</dc:creator>
  <cp:lastModifiedBy>profilinstaller</cp:lastModifiedBy>
  <cp:revision>1057</cp:revision>
  <cp:lastPrinted>2018-08-21T08:55:12Z</cp:lastPrinted>
  <dcterms:created xsi:type="dcterms:W3CDTF">2017-02-22T15:31:12Z</dcterms:created>
  <dcterms:modified xsi:type="dcterms:W3CDTF">2018-11-05T09:27:39Z</dcterms:modified>
</cp:coreProperties>
</file>